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 id="261" r:id="rId6"/>
    <p:sldId id="262" r:id="rId7"/>
    <p:sldId id="271" r:id="rId8"/>
    <p:sldId id="264" r:id="rId9"/>
    <p:sldId id="265" r:id="rId10"/>
    <p:sldId id="266" r:id="rId11"/>
    <p:sldId id="272" r:id="rId12"/>
    <p:sldId id="273" r:id="rId13"/>
    <p:sldId id="286" r:id="rId14"/>
    <p:sldId id="274" r:id="rId15"/>
    <p:sldId id="275" r:id="rId16"/>
    <p:sldId id="276" r:id="rId17"/>
    <p:sldId id="277" r:id="rId18"/>
    <p:sldId id="28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5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92E33B-FB97-4CAE-B867-1D894671D75C}" type="datetimeFigureOut">
              <a:rPr lang="en-US" smtClean="0"/>
              <a:pPr/>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2E33B-FB97-4CAE-B867-1D894671D75C}" type="datetimeFigureOut">
              <a:rPr lang="en-US" smtClean="0"/>
              <a:pPr/>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2E33B-FB97-4CAE-B867-1D894671D75C}" type="datetimeFigureOut">
              <a:rPr lang="en-US" smtClean="0"/>
              <a:pPr/>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2E33B-FB97-4CAE-B867-1D894671D75C}" type="datetimeFigureOut">
              <a:rPr lang="en-US" smtClean="0"/>
              <a:pPr/>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92E33B-FB97-4CAE-B867-1D894671D75C}" type="datetimeFigureOut">
              <a:rPr lang="en-US" smtClean="0"/>
              <a:pPr/>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92E33B-FB97-4CAE-B867-1D894671D75C}" type="datetimeFigureOut">
              <a:rPr lang="en-US" smtClean="0"/>
              <a:pPr/>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92E33B-FB97-4CAE-B867-1D894671D75C}" type="datetimeFigureOut">
              <a:rPr lang="en-US" smtClean="0"/>
              <a:pPr/>
              <a:t>2/19/2024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92E33B-FB97-4CAE-B867-1D894671D75C}" type="datetimeFigureOut">
              <a:rPr lang="en-US" smtClean="0"/>
              <a:pPr/>
              <a:t>2/19/2024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92E33B-FB97-4CAE-B867-1D894671D75C}" type="datetimeFigureOut">
              <a:rPr lang="en-US" smtClean="0"/>
              <a:pPr/>
              <a:t>2/19/2024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92E33B-FB97-4CAE-B867-1D894671D75C}" type="datetimeFigureOut">
              <a:rPr lang="en-US" smtClean="0"/>
              <a:pPr/>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92E33B-FB97-4CAE-B867-1D894671D75C}" type="datetimeFigureOut">
              <a:rPr lang="en-US" smtClean="0"/>
              <a:pPr/>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9001E-F8FE-4D25-AFAF-6EA009533A0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92E33B-FB97-4CAE-B867-1D894671D75C}" type="datetimeFigureOut">
              <a:rPr lang="en-US" smtClean="0"/>
              <a:pPr/>
              <a:t>2/19/2024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19001E-F8FE-4D25-AFAF-6EA009533A0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a:t/>
            </a:r>
            <a:br>
              <a:rPr lang="en-US" dirty="0"/>
            </a:br>
            <a:r>
              <a:rPr lang="sr-Latn-RS" dirty="0" smtClean="0">
                <a:latin typeface="Arial" panose="020B0604020202020204" pitchFamily="34" charset="0"/>
                <a:cs typeface="Arial" panose="020B0604020202020204" pitchFamily="34" charset="0"/>
              </a:rPr>
              <a:t>Terminal stage of renal failure. Dialysis and therapeutic challenges. Dental procedures.</a:t>
            </a:r>
            <a:endParaRPr lang="en-US" sz="4000" dirty="0">
              <a:latin typeface="Arial" pitchFamily="34" charset="0"/>
              <a:cs typeface="Arial" pitchFamily="34" charset="0"/>
            </a:endParaRPr>
          </a:p>
        </p:txBody>
      </p:sp>
      <p:sp>
        <p:nvSpPr>
          <p:cNvPr id="3" name="Subtitle 2"/>
          <p:cNvSpPr>
            <a:spLocks noGrp="1"/>
          </p:cNvSpPr>
          <p:nvPr>
            <p:ph type="subTitle" idx="1"/>
          </p:nvPr>
        </p:nvSpPr>
        <p:spPr>
          <a:xfrm>
            <a:off x="1357290" y="4643446"/>
            <a:ext cx="6400800" cy="1752600"/>
          </a:xfrm>
        </p:spPr>
        <p:txBody>
          <a:bodyPr>
            <a:normAutofit fontScale="47500" lnSpcReduction="20000"/>
          </a:bodyPr>
          <a:lstStyle/>
          <a:p>
            <a:endParaRPr lang="en-US" dirty="0" smtClean="0"/>
          </a:p>
          <a:p>
            <a:endParaRPr lang="en-US" dirty="0"/>
          </a:p>
          <a:p>
            <a:endParaRPr lang="en-US" dirty="0" smtClean="0">
              <a:solidFill>
                <a:schemeClr val="tx1"/>
              </a:solidFill>
            </a:endParaRPr>
          </a:p>
          <a:p>
            <a:endParaRPr lang="en-US" dirty="0">
              <a:solidFill>
                <a:schemeClr val="tx1"/>
              </a:solidFill>
            </a:endParaRPr>
          </a:p>
          <a:p>
            <a:r>
              <a:rPr lang="en-US" sz="4400" dirty="0" err="1" smtClean="0">
                <a:solidFill>
                  <a:schemeClr val="tx1"/>
                </a:solidFill>
                <a:latin typeface="Arial" pitchFamily="34" charset="0"/>
                <a:cs typeface="Arial" pitchFamily="34" charset="0"/>
              </a:rPr>
              <a:t>Pavle</a:t>
            </a:r>
            <a:r>
              <a:rPr lang="en-US" sz="4400" dirty="0" smtClean="0">
                <a:solidFill>
                  <a:schemeClr val="tx1"/>
                </a:solidFill>
                <a:latin typeface="Arial" pitchFamily="34" charset="0"/>
                <a:cs typeface="Arial" pitchFamily="34" charset="0"/>
              </a:rPr>
              <a:t> </a:t>
            </a:r>
            <a:r>
              <a:rPr lang="en-US" sz="4400" dirty="0" err="1" smtClean="0">
                <a:solidFill>
                  <a:schemeClr val="tx1"/>
                </a:solidFill>
                <a:latin typeface="Arial" pitchFamily="34" charset="0"/>
                <a:cs typeface="Arial" pitchFamily="34" charset="0"/>
              </a:rPr>
              <a:t>Milanovi</a:t>
            </a:r>
            <a:r>
              <a:rPr lang="sr-Latn-RS" sz="4400" dirty="0" smtClean="0">
                <a:solidFill>
                  <a:schemeClr val="tx1"/>
                </a:solidFill>
                <a:latin typeface="Arial" pitchFamily="34" charset="0"/>
                <a:cs typeface="Arial" pitchFamily="34" charset="0"/>
              </a:rPr>
              <a:t>ć </a:t>
            </a:r>
          </a:p>
          <a:p>
            <a:r>
              <a:rPr lang="sr-Latn-RS" sz="4400" dirty="0" smtClean="0">
                <a:solidFill>
                  <a:schemeClr val="tx1"/>
                </a:solidFill>
                <a:latin typeface="Arial" pitchFamily="34" charset="0"/>
                <a:cs typeface="Arial" pitchFamily="34" charset="0"/>
              </a:rPr>
              <a:t>Teaching Associate</a:t>
            </a:r>
            <a:endParaRPr lang="en-US" sz="4400" dirty="0">
              <a:solidFill>
                <a:schemeClr val="tx1"/>
              </a:solidFill>
              <a:latin typeface="Arial" pitchFamily="34" charset="0"/>
              <a:cs typeface="Arial" pitchFamily="34" charset="0"/>
            </a:endParaRPr>
          </a:p>
        </p:txBody>
      </p:sp>
      <p:pic>
        <p:nvPicPr>
          <p:cNvPr id="4" name="Picture 3" descr="images.png"/>
          <p:cNvPicPr>
            <a:picLocks noChangeAspect="1"/>
          </p:cNvPicPr>
          <p:nvPr/>
        </p:nvPicPr>
        <p:blipFill>
          <a:blip r:embed="rId2"/>
          <a:stretch>
            <a:fillRect/>
          </a:stretch>
        </p:blipFill>
        <p:spPr>
          <a:xfrm>
            <a:off x="2857488" y="-36945"/>
            <a:ext cx="1428760" cy="2118161"/>
          </a:xfrm>
          <a:prstGeom prst="rect">
            <a:avLst/>
          </a:prstGeom>
        </p:spPr>
      </p:pic>
      <p:pic>
        <p:nvPicPr>
          <p:cNvPr id="5" name="Picture 4" descr="преузимање.png"/>
          <p:cNvPicPr>
            <a:picLocks noChangeAspect="1"/>
          </p:cNvPicPr>
          <p:nvPr/>
        </p:nvPicPr>
        <p:blipFill>
          <a:blip r:embed="rId3"/>
          <a:stretch>
            <a:fillRect/>
          </a:stretch>
        </p:blipFill>
        <p:spPr>
          <a:xfrm>
            <a:off x="4286248" y="232763"/>
            <a:ext cx="1643074" cy="198264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214290"/>
            <a:ext cx="8229600" cy="6643710"/>
          </a:xfrm>
        </p:spPr>
        <p:txBody>
          <a:bodyPr>
            <a:normAutofit fontScale="85000" lnSpcReduction="10000"/>
          </a:bodyPr>
          <a:lstStyle/>
          <a:p>
            <a:pPr>
              <a:buNone/>
            </a:pPr>
            <a:r>
              <a:rPr lang="sr-Latn-RS" sz="3400" dirty="0" smtClean="0">
                <a:latin typeface="Arial" pitchFamily="34" charset="0"/>
                <a:cs typeface="Arial" pitchFamily="34" charset="0"/>
              </a:rPr>
              <a:t>CASE REPORT</a:t>
            </a:r>
          </a:p>
          <a:p>
            <a:pPr>
              <a:buNone/>
            </a:pPr>
            <a:endParaRPr lang="sr-Latn-RS" sz="3400" dirty="0" smtClean="0">
              <a:latin typeface="Arial" pitchFamily="34" charset="0"/>
              <a:cs typeface="Arial" pitchFamily="34" charset="0"/>
            </a:endParaRPr>
          </a:p>
          <a:p>
            <a:pPr>
              <a:buNone/>
            </a:pPr>
            <a:r>
              <a:rPr lang="en-US" sz="3400" dirty="0" smtClean="0">
                <a:latin typeface="Arial" pitchFamily="34" charset="0"/>
                <a:cs typeface="Arial" pitchFamily="34" charset="0"/>
              </a:rPr>
              <a:t>A 40-year-old man was referred for oral assessment before a double transplantation (liver and kidney). His medical history showed type </a:t>
            </a:r>
            <a:r>
              <a:rPr lang="en-US" sz="3300" dirty="0" smtClean="0">
                <a:latin typeface="Arial" pitchFamily="34" charset="0"/>
                <a:cs typeface="Arial" pitchFamily="34" charset="0"/>
              </a:rPr>
              <a:t>1 primary </a:t>
            </a:r>
            <a:r>
              <a:rPr lang="en-US" sz="3300" dirty="0" err="1" smtClean="0">
                <a:latin typeface="Arial" pitchFamily="34" charset="0"/>
                <a:cs typeface="Arial" pitchFamily="34" charset="0"/>
              </a:rPr>
              <a:t>hyperoxaluria</a:t>
            </a:r>
            <a:r>
              <a:rPr lang="en-US" sz="3300" dirty="0" smtClean="0">
                <a:latin typeface="Arial" pitchFamily="34" charset="0"/>
                <a:cs typeface="Arial" pitchFamily="34" charset="0"/>
              </a:rPr>
              <a:t> diagnosed by end-stage renal failure when he was 35 years old. As a child, he had several renal </a:t>
            </a:r>
            <a:r>
              <a:rPr lang="en-US" sz="3300" dirty="0" err="1" smtClean="0">
                <a:latin typeface="Arial" pitchFamily="34" charset="0"/>
                <a:cs typeface="Arial" pitchFamily="34" charset="0"/>
              </a:rPr>
              <a:t>lithiases</a:t>
            </a:r>
            <a:r>
              <a:rPr lang="en-US" sz="3300" dirty="0" smtClean="0">
                <a:latin typeface="Arial" pitchFamily="34" charset="0"/>
                <a:cs typeface="Arial" pitchFamily="34" charset="0"/>
              </a:rPr>
              <a:t> that had never</a:t>
            </a:r>
            <a:r>
              <a:rPr lang="sr-Latn-RS" sz="3300" dirty="0" smtClean="0">
                <a:latin typeface="Arial" pitchFamily="34" charset="0"/>
                <a:cs typeface="Arial" pitchFamily="34" charset="0"/>
              </a:rPr>
              <a:t> </a:t>
            </a:r>
            <a:r>
              <a:rPr lang="en-US" sz="3300" dirty="0" smtClean="0">
                <a:latin typeface="Arial" pitchFamily="34" charset="0"/>
                <a:cs typeface="Arial" pitchFamily="34" charset="0"/>
              </a:rPr>
              <a:t>been investigated. The patient also developed secondary hyperparathyroidism. His addiction to alcohol and to tobacco had ended the previous year. Family history showed consanguinity; his parents were distant cousins. His half-brother also had developed multiple renal </a:t>
            </a:r>
            <a:r>
              <a:rPr lang="en-US" sz="3300" dirty="0" err="1" smtClean="0">
                <a:latin typeface="Arial" pitchFamily="34" charset="0"/>
                <a:cs typeface="Arial" pitchFamily="34" charset="0"/>
              </a:rPr>
              <a:t>lithiases</a:t>
            </a:r>
            <a:r>
              <a:rPr lang="en-US" sz="3300" dirty="0" smtClean="0">
                <a:latin typeface="Arial" pitchFamily="34" charset="0"/>
                <a:cs typeface="Arial" pitchFamily="34" charset="0"/>
              </a:rPr>
              <a:t> that had never been investigated. The patient underwent dialysis 3 times a week</a:t>
            </a:r>
            <a:r>
              <a:rPr lang="sr-Latn-RS" sz="3300" dirty="0" smtClean="0">
                <a:latin typeface="Arial" pitchFamily="34" charset="0"/>
                <a:cs typeface="Arial" pitchFamily="34" charset="0"/>
              </a:rPr>
              <a:t>.</a:t>
            </a:r>
            <a:r>
              <a:rPr lang="en-US" sz="3300" dirty="0" smtClean="0">
                <a:latin typeface="Arial" pitchFamily="34" charset="0"/>
                <a:cs typeface="Arial" pitchFamily="34" charset="0"/>
              </a:rPr>
              <a:t> </a:t>
            </a:r>
            <a:endParaRPr lang="sr-Latn-RS" sz="33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71481"/>
            <a:ext cx="8229600" cy="5072097"/>
          </a:xfrm>
        </p:spPr>
        <p:txBody>
          <a:bodyPr>
            <a:normAutofit fontScale="85000" lnSpcReduction="10000"/>
          </a:bodyPr>
          <a:lstStyle/>
          <a:p>
            <a:pPr>
              <a:buNone/>
            </a:pPr>
            <a:r>
              <a:rPr lang="en-US" dirty="0" smtClean="0">
                <a:latin typeface="Arial" pitchFamily="34" charset="0"/>
                <a:cs typeface="Arial" pitchFamily="34" charset="0"/>
              </a:rPr>
              <a:t>Clinical observation showed poor oral health with missing teeth, abundant plaque, calculus, dental stains, and tooth decay, but no pain. There was dental mobility with displacement and gingival </a:t>
            </a:r>
            <a:r>
              <a:rPr lang="en-US" dirty="0" smtClean="0">
                <a:latin typeface="Arial" pitchFamily="34" charset="0"/>
                <a:cs typeface="Arial" pitchFamily="34" charset="0"/>
              </a:rPr>
              <a:t>recession. </a:t>
            </a:r>
            <a:r>
              <a:rPr lang="en-US" dirty="0" smtClean="0">
                <a:latin typeface="Arial" pitchFamily="34" charset="0"/>
                <a:cs typeface="Arial" pitchFamily="34" charset="0"/>
              </a:rPr>
              <a:t>The radiographic findings showed generalized alveolar bone loss, several radiolucent lesions in the maxilla and body of the mandible, and extensive external root </a:t>
            </a:r>
            <a:r>
              <a:rPr lang="en-US" dirty="0" smtClean="0">
                <a:latin typeface="Arial" pitchFamily="34" charset="0"/>
                <a:cs typeface="Arial" pitchFamily="34" charset="0"/>
              </a:rPr>
              <a:t>resorption. </a:t>
            </a:r>
            <a:r>
              <a:rPr lang="en-US" dirty="0" smtClean="0">
                <a:latin typeface="Arial" pitchFamily="34" charset="0"/>
                <a:cs typeface="Arial" pitchFamily="34" charset="0"/>
              </a:rPr>
              <a:t>A computed tomogram was prescribed to specify the extension of the lesions and confirmed the extensive alveolar bone destruction, including the vestibular cortical bone</a:t>
            </a:r>
            <a:endParaRPr lang="sr-Latn-RS" dirty="0" smtClean="0">
              <a:latin typeface="Arial" pitchFamily="34" charset="0"/>
              <a:cs typeface="Arial" pitchFamily="34" charset="0"/>
            </a:endParaRP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57290" y="4857760"/>
            <a:ext cx="6357982" cy="646331"/>
          </a:xfrm>
          <a:prstGeom prst="rect">
            <a:avLst/>
          </a:prstGeom>
        </p:spPr>
        <p:txBody>
          <a:bodyPr wrap="square">
            <a:spAutoFit/>
          </a:bodyPr>
          <a:lstStyle/>
          <a:p>
            <a:r>
              <a:rPr lang="en-US" dirty="0" smtClean="0"/>
              <a:t>Clinical </a:t>
            </a:r>
            <a:r>
              <a:rPr lang="en-US" dirty="0" smtClean="0"/>
              <a:t>view shows poor oral health, missing teeth, plaque, tartar and dental stains, dental displacement, and gum recession.</a:t>
            </a:r>
            <a:endParaRPr lang="en-US" dirty="0"/>
          </a:p>
        </p:txBody>
      </p:sp>
      <p:pic>
        <p:nvPicPr>
          <p:cNvPr id="12289" name="Picture 1"/>
          <p:cNvPicPr>
            <a:picLocks noChangeAspect="1" noChangeArrowheads="1"/>
          </p:cNvPicPr>
          <p:nvPr/>
        </p:nvPicPr>
        <p:blipFill>
          <a:blip r:embed="rId2"/>
          <a:srcRect/>
          <a:stretch>
            <a:fillRect/>
          </a:stretch>
        </p:blipFill>
        <p:spPr bwMode="auto">
          <a:xfrm>
            <a:off x="1428728" y="1071546"/>
            <a:ext cx="6375842" cy="36433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5768997"/>
          </a:xfrm>
        </p:spPr>
        <p:txBody>
          <a:bodyPr/>
          <a:lstStyle/>
          <a:p>
            <a:pPr>
              <a:buNone/>
            </a:pPr>
            <a:r>
              <a:rPr lang="en-US" dirty="0" smtClean="0"/>
              <a:t>The radiographic findings showed generalized alveolar bone loss, several radiolucent lesions in the maxilla and body of the mandible, and extensive external root </a:t>
            </a:r>
            <a:r>
              <a:rPr lang="en-US" dirty="0" smtClean="0"/>
              <a:t>resorption. </a:t>
            </a:r>
            <a:r>
              <a:rPr lang="en-US" dirty="0" smtClean="0"/>
              <a:t>A computed tomogram was prescribed to specify the extension of the lesions and confirmed the extensive alveolar bone destruction, including the vestibular cortical bone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14480" y="5143512"/>
            <a:ext cx="5715040" cy="923330"/>
          </a:xfrm>
          <a:prstGeom prst="rect">
            <a:avLst/>
          </a:prstGeom>
        </p:spPr>
        <p:txBody>
          <a:bodyPr wrap="square">
            <a:spAutoFit/>
          </a:bodyPr>
          <a:lstStyle/>
          <a:p>
            <a:pPr algn="ctr"/>
            <a:r>
              <a:rPr lang="en-US" dirty="0" err="1" smtClean="0"/>
              <a:t>Orthopantomogram</a:t>
            </a:r>
            <a:r>
              <a:rPr lang="en-US" dirty="0" smtClean="0"/>
              <a:t> </a:t>
            </a:r>
            <a:r>
              <a:rPr lang="en-US" dirty="0" smtClean="0"/>
              <a:t>shows generalized alveolar bone resorption, </a:t>
            </a:r>
            <a:r>
              <a:rPr lang="en-US" dirty="0" err="1" smtClean="0"/>
              <a:t>radiolucencies</a:t>
            </a:r>
            <a:r>
              <a:rPr lang="en-US" dirty="0" smtClean="0"/>
              <a:t> in the jaws, and multiple external root resorptions.</a:t>
            </a:r>
            <a:endParaRPr lang="en-US" dirty="0"/>
          </a:p>
        </p:txBody>
      </p:sp>
      <p:pic>
        <p:nvPicPr>
          <p:cNvPr id="11265" name="Picture 1"/>
          <p:cNvPicPr>
            <a:picLocks noChangeAspect="1" noChangeArrowheads="1"/>
          </p:cNvPicPr>
          <p:nvPr/>
        </p:nvPicPr>
        <p:blipFill>
          <a:blip r:embed="rId2"/>
          <a:srcRect/>
          <a:stretch>
            <a:fillRect/>
          </a:stretch>
        </p:blipFill>
        <p:spPr bwMode="auto">
          <a:xfrm>
            <a:off x="1000100" y="1285860"/>
            <a:ext cx="7358114" cy="3616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42910" y="5657671"/>
            <a:ext cx="8072494" cy="1200329"/>
          </a:xfrm>
          <a:prstGeom prst="rect">
            <a:avLst/>
          </a:prstGeom>
        </p:spPr>
        <p:txBody>
          <a:bodyPr wrap="square">
            <a:spAutoFit/>
          </a:bodyPr>
          <a:lstStyle/>
          <a:p>
            <a:r>
              <a:rPr lang="en-US" dirty="0" smtClean="0"/>
              <a:t>A</a:t>
            </a:r>
            <a:r>
              <a:rPr lang="sr-Latn-RS" dirty="0" smtClean="0"/>
              <a:t>-</a:t>
            </a:r>
            <a:r>
              <a:rPr lang="en-US" dirty="0" smtClean="0"/>
              <a:t>Axial computed tomogram depicts total destruction of the vestibular cortical bone and partial destruction of the lingual cortical bone of the mandible. B</a:t>
            </a:r>
            <a:r>
              <a:rPr lang="sr-Latn-RS" dirty="0" smtClean="0"/>
              <a:t>-</a:t>
            </a:r>
            <a:r>
              <a:rPr lang="en-US" dirty="0" err="1" smtClean="0"/>
              <a:t>Sagittal</a:t>
            </a:r>
            <a:r>
              <a:rPr lang="en-US" dirty="0" smtClean="0"/>
              <a:t> computed tomograms display extensive </a:t>
            </a:r>
            <a:r>
              <a:rPr lang="en-US" dirty="0" err="1" smtClean="0"/>
              <a:t>mandibular</a:t>
            </a:r>
            <a:r>
              <a:rPr lang="en-US" dirty="0" smtClean="0"/>
              <a:t> bone destruction and </a:t>
            </a:r>
            <a:r>
              <a:rPr lang="en-US" dirty="0" err="1" smtClean="0"/>
              <a:t>radicular</a:t>
            </a:r>
            <a:r>
              <a:rPr lang="en-US" dirty="0" smtClean="0"/>
              <a:t> </a:t>
            </a:r>
            <a:r>
              <a:rPr lang="en-US" dirty="0" err="1" smtClean="0"/>
              <a:t>resorptions</a:t>
            </a:r>
            <a:r>
              <a:rPr lang="en-US" dirty="0" smtClean="0"/>
              <a:t>.</a:t>
            </a:r>
            <a:endParaRPr lang="en-US" dirty="0">
              <a:latin typeface="Arial" pitchFamily="34" charset="0"/>
              <a:cs typeface="Arial" pitchFamily="34" charset="0"/>
            </a:endParaRPr>
          </a:p>
        </p:txBody>
      </p:sp>
      <p:pic>
        <p:nvPicPr>
          <p:cNvPr id="10241" name="Picture 1"/>
          <p:cNvPicPr>
            <a:picLocks noChangeAspect="1" noChangeArrowheads="1"/>
          </p:cNvPicPr>
          <p:nvPr/>
        </p:nvPicPr>
        <p:blipFill>
          <a:blip r:embed="rId2"/>
          <a:srcRect/>
          <a:stretch>
            <a:fillRect/>
          </a:stretch>
        </p:blipFill>
        <p:spPr bwMode="auto">
          <a:xfrm>
            <a:off x="2500298" y="-44929"/>
            <a:ext cx="3857652" cy="56960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28596" y="197346"/>
            <a:ext cx="8143932" cy="4401205"/>
          </a:xfrm>
          <a:prstGeom prst="rect">
            <a:avLst/>
          </a:prstGeom>
        </p:spPr>
        <p:txBody>
          <a:bodyPr wrap="square">
            <a:spAutoFit/>
          </a:bodyPr>
          <a:lstStyle/>
          <a:p>
            <a:r>
              <a:rPr lang="sr-Latn-RS" sz="2000" dirty="0" smtClean="0">
                <a:latin typeface="Arial" pitchFamily="34" charset="0"/>
                <a:cs typeface="Arial" pitchFamily="34" charset="0"/>
              </a:rPr>
              <a:t>	</a:t>
            </a:r>
            <a:r>
              <a:rPr lang="en-US" sz="2000" dirty="0" smtClean="0">
                <a:latin typeface="Arial" pitchFamily="34" charset="0"/>
                <a:cs typeface="Arial" pitchFamily="34" charset="0"/>
              </a:rPr>
              <a:t>The initial differential diagnosis was brown tumors in connection with secondary hyperparathyroidism, malignant tumors considering the importance of </a:t>
            </a:r>
            <a:r>
              <a:rPr lang="en-US" sz="2000" dirty="0" err="1" smtClean="0">
                <a:latin typeface="Arial" pitchFamily="34" charset="0"/>
                <a:cs typeface="Arial" pitchFamily="34" charset="0"/>
              </a:rPr>
              <a:t>osteolysis</a:t>
            </a:r>
            <a:r>
              <a:rPr lang="en-US" sz="2000" dirty="0" smtClean="0">
                <a:latin typeface="Arial" pitchFamily="34" charset="0"/>
                <a:cs typeface="Arial" pitchFamily="34" charset="0"/>
              </a:rPr>
              <a:t> and cortical bone destruction, other benign tumors of the jaws, and primary </a:t>
            </a:r>
            <a:r>
              <a:rPr lang="en-US" sz="2000" dirty="0" err="1" smtClean="0">
                <a:latin typeface="Arial" pitchFamily="34" charset="0"/>
                <a:cs typeface="Arial" pitchFamily="34" charset="0"/>
              </a:rPr>
              <a:t>hyperoxaluria</a:t>
            </a:r>
            <a:r>
              <a:rPr lang="en-US" sz="2000" dirty="0" smtClean="0">
                <a:latin typeface="Arial" pitchFamily="34" charset="0"/>
                <a:cs typeface="Arial" pitchFamily="34" charset="0"/>
              </a:rPr>
              <a:t>. A </a:t>
            </a:r>
            <a:r>
              <a:rPr lang="en-US" sz="2000" dirty="0" err="1" smtClean="0">
                <a:latin typeface="Arial" pitchFamily="34" charset="0"/>
                <a:cs typeface="Arial" pitchFamily="34" charset="0"/>
              </a:rPr>
              <a:t>mandibular</a:t>
            </a:r>
            <a:r>
              <a:rPr lang="en-US" sz="2000" dirty="0" smtClean="0">
                <a:latin typeface="Arial" pitchFamily="34" charset="0"/>
                <a:cs typeface="Arial" pitchFamily="34" charset="0"/>
              </a:rPr>
              <a:t> bone biopsy specimen was obtained under local anesthesia. Histopathologic examination showed granulomatous inflammation with foreign body reaction and crystalline deposits, interpreted as calcium oxalate crystals, leading, unexpectedly, to the diagnosis of jaw </a:t>
            </a:r>
            <a:r>
              <a:rPr lang="en-US" sz="2000" dirty="0" err="1" smtClean="0">
                <a:latin typeface="Arial" pitchFamily="34" charset="0"/>
                <a:cs typeface="Arial" pitchFamily="34" charset="0"/>
              </a:rPr>
              <a:t>oxalosis</a:t>
            </a:r>
            <a:r>
              <a:rPr lang="en-US" sz="2000" dirty="0" smtClean="0">
                <a:latin typeface="Arial" pitchFamily="34" charset="0"/>
                <a:cs typeface="Arial" pitchFamily="34" charset="0"/>
              </a:rPr>
              <a:t>. </a:t>
            </a:r>
            <a:r>
              <a:rPr lang="en-US" sz="2000" dirty="0" smtClean="0">
                <a:latin typeface="Arial" pitchFamily="34" charset="0"/>
                <a:cs typeface="Arial" pitchFamily="34" charset="0"/>
              </a:rPr>
              <a:t>Extraction of the affected teeth and prosthetic rehabilitation were planned. No treatment was planned for the bone lesions, because hepatic and renal functions were lost, inhibiting normal bone repair. </a:t>
            </a:r>
            <a:endParaRPr lang="sr-Latn-RS" sz="2000" dirty="0" smtClean="0">
              <a:latin typeface="Arial" pitchFamily="34" charset="0"/>
              <a:cs typeface="Arial" pitchFamily="34" charset="0"/>
            </a:endParaRPr>
          </a:p>
          <a:p>
            <a:endParaRPr lang="sr-Latn-RS" sz="2000" dirty="0" smtClean="0">
              <a:latin typeface="Arial" pitchFamily="34" charset="0"/>
              <a:cs typeface="Arial" pitchFamily="34" charset="0"/>
            </a:endParaRPr>
          </a:p>
          <a:p>
            <a:r>
              <a:rPr lang="sr-Latn-RS" sz="2000" dirty="0" smtClean="0">
                <a:latin typeface="Arial" pitchFamily="34" charset="0"/>
                <a:cs typeface="Arial" pitchFamily="34" charset="0"/>
              </a:rPr>
              <a:t>	</a:t>
            </a:r>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1"/>
          <p:cNvPicPr>
            <a:picLocks noChangeAspect="1" noChangeArrowheads="1"/>
          </p:cNvPicPr>
          <p:nvPr/>
        </p:nvPicPr>
        <p:blipFill>
          <a:blip r:embed="rId2"/>
          <a:srcRect/>
          <a:stretch>
            <a:fillRect/>
          </a:stretch>
        </p:blipFill>
        <p:spPr bwMode="auto">
          <a:xfrm>
            <a:off x="714348" y="1714488"/>
            <a:ext cx="8033397" cy="2971814"/>
          </a:xfrm>
          <a:prstGeom prst="rect">
            <a:avLst/>
          </a:prstGeom>
          <a:noFill/>
          <a:ln w="9525">
            <a:noFill/>
            <a:miter lim="800000"/>
            <a:headEnd/>
            <a:tailEnd/>
          </a:ln>
          <a:effectLst/>
        </p:spPr>
      </p:pic>
      <p:sp>
        <p:nvSpPr>
          <p:cNvPr id="5" name="Rectangle 4"/>
          <p:cNvSpPr/>
          <p:nvPr/>
        </p:nvSpPr>
        <p:spPr>
          <a:xfrm>
            <a:off x="642910" y="4857760"/>
            <a:ext cx="8286808" cy="1200329"/>
          </a:xfrm>
          <a:prstGeom prst="rect">
            <a:avLst/>
          </a:prstGeom>
        </p:spPr>
        <p:txBody>
          <a:bodyPr wrap="square">
            <a:spAutoFit/>
          </a:bodyPr>
          <a:lstStyle/>
          <a:p>
            <a:r>
              <a:rPr lang="en-US" dirty="0" smtClean="0"/>
              <a:t>Histopathologic </a:t>
            </a:r>
            <a:r>
              <a:rPr lang="en-US" dirty="0" smtClean="0"/>
              <a:t>study of mandibular bone biopsy specimen (hematoxylin and eosin stain). A, Foreign body reaction (original magnification, 30). B, Deposits of oxalate crystals in granulation tissue and presence of lymphocytes and giant cells (original magnification, 200)</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sz="2000" dirty="0">
                <a:latin typeface="Arial" pitchFamily="34" charset="0"/>
                <a:cs typeface="Arial" pitchFamily="34" charset="0"/>
              </a:rPr>
              <a:t>Unfortunately, recurrent infectious complications and a serious lack of compliance with treatment did not allow for the double transplantation at that time. Several hospitalizations did not allow for dental rehabilitation</a:t>
            </a:r>
            <a:r>
              <a:rPr lang="sr-Latn-RS" sz="2000" dirty="0">
                <a:latin typeface="Arial" pitchFamily="34" charset="0"/>
                <a:cs typeface="Arial" pitchFamily="34" charset="0"/>
              </a:rPr>
              <a:t>.</a:t>
            </a:r>
            <a:endParaRPr lang="en-US" sz="2000" dirty="0">
              <a:latin typeface="Arial" pitchFamily="34" charset="0"/>
              <a:cs typeface="Arial" pitchFamily="34" charset="0"/>
            </a:endParaRPr>
          </a:p>
          <a:p>
            <a:pPr marL="0" indent="0">
              <a:buNone/>
            </a:pPr>
            <a:endParaRPr lang="en-US" dirty="0"/>
          </a:p>
        </p:txBody>
      </p:sp>
    </p:spTree>
    <p:extLst>
      <p:ext uri="{BB962C8B-B14F-4D97-AF65-F5344CB8AC3E}">
        <p14:creationId xmlns:p14="http://schemas.microsoft.com/office/powerpoint/2010/main" val="2444370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071546"/>
            <a:ext cx="8229600" cy="5237774"/>
          </a:xfrm>
        </p:spPr>
        <p:txBody>
          <a:bodyPr>
            <a:normAutofit fontScale="85000" lnSpcReduction="20000"/>
          </a:bodyPr>
          <a:lstStyle/>
          <a:p>
            <a:pPr>
              <a:buNone/>
            </a:pPr>
            <a:r>
              <a:rPr lang="en-US" sz="2800" dirty="0" smtClean="0">
                <a:latin typeface="Arial" pitchFamily="34" charset="0"/>
                <a:cs typeface="Arial" pitchFamily="34" charset="0"/>
              </a:rPr>
              <a:t>The development of chronic kidney disease (CKD) and its progression to this terminal disease remains a significant cause of reduced quality of life and premature mortality.</a:t>
            </a:r>
            <a:r>
              <a:rPr lang="sr-Latn-RS" sz="2800" dirty="0" smtClean="0">
                <a:latin typeface="Arial" pitchFamily="34" charset="0"/>
                <a:cs typeface="Arial" pitchFamily="34" charset="0"/>
              </a:rPr>
              <a:t> </a:t>
            </a:r>
            <a:r>
              <a:rPr lang="en-US" sz="2800" dirty="0" smtClean="0">
                <a:latin typeface="Arial" pitchFamily="34" charset="0"/>
                <a:cs typeface="Arial" pitchFamily="34" charset="0"/>
              </a:rPr>
              <a:t>CKD </a:t>
            </a:r>
            <a:r>
              <a:rPr lang="en-US" sz="2800" dirty="0" smtClean="0">
                <a:latin typeface="Arial" pitchFamily="34" charset="0"/>
                <a:cs typeface="Arial" pitchFamily="34" charset="0"/>
              </a:rPr>
              <a:t>is a debilitating disease, and standards of medical care involve aggressive monitoring for signs of disease progression and early referral to specialists for dialysis or possible renal transplant. The Kidney Disease Improving Global Outcomes (KDIGO) foundation guidelines define CKD using kidney damage markers, specifically markers that determine </a:t>
            </a:r>
            <a:r>
              <a:rPr lang="en-US" sz="2800" dirty="0" err="1" smtClean="0">
                <a:latin typeface="Arial" pitchFamily="34" charset="0"/>
                <a:cs typeface="Arial" pitchFamily="34" charset="0"/>
              </a:rPr>
              <a:t>proteinuria</a:t>
            </a:r>
            <a:r>
              <a:rPr lang="en-US" sz="2800" dirty="0" smtClean="0">
                <a:latin typeface="Arial" pitchFamily="34" charset="0"/>
                <a:cs typeface="Arial" pitchFamily="34" charset="0"/>
              </a:rPr>
              <a:t> and </a:t>
            </a:r>
            <a:r>
              <a:rPr lang="en-US" sz="2800" dirty="0" err="1" smtClean="0">
                <a:latin typeface="Arial" pitchFamily="34" charset="0"/>
                <a:cs typeface="Arial" pitchFamily="34" charset="0"/>
              </a:rPr>
              <a:t>glomerular</a:t>
            </a:r>
            <a:r>
              <a:rPr lang="en-US" sz="2800" dirty="0" smtClean="0">
                <a:latin typeface="Arial" pitchFamily="34" charset="0"/>
                <a:cs typeface="Arial" pitchFamily="34" charset="0"/>
              </a:rPr>
              <a:t> filtration rate. By definition, the presence of both factors (</a:t>
            </a:r>
            <a:r>
              <a:rPr lang="en-US" sz="2800" dirty="0" err="1" smtClean="0">
                <a:latin typeface="Arial" pitchFamily="34" charset="0"/>
                <a:cs typeface="Arial" pitchFamily="34" charset="0"/>
              </a:rPr>
              <a:t>glomerular</a:t>
            </a:r>
            <a:r>
              <a:rPr lang="en-US" sz="2800" dirty="0" smtClean="0">
                <a:latin typeface="Arial" pitchFamily="34" charset="0"/>
                <a:cs typeface="Arial" pitchFamily="34" charset="0"/>
              </a:rPr>
              <a:t> filtration rate </a:t>
            </a:r>
            <a:r>
              <a:rPr lang="sr-Latn-RS" sz="2800" dirty="0" smtClean="0">
                <a:latin typeface="Arial" pitchFamily="34" charset="0"/>
                <a:cs typeface="Arial" pitchFamily="34" charset="0"/>
              </a:rPr>
              <a:t>(</a:t>
            </a:r>
            <a:r>
              <a:rPr lang="en-US" sz="2800" dirty="0" smtClean="0">
                <a:latin typeface="Arial" pitchFamily="34" charset="0"/>
                <a:cs typeface="Arial" pitchFamily="34" charset="0"/>
              </a:rPr>
              <a:t>GFR</a:t>
            </a:r>
            <a:r>
              <a:rPr lang="sr-Latn-RS" sz="2800" dirty="0" smtClean="0">
                <a:latin typeface="Arial" pitchFamily="34" charset="0"/>
                <a:cs typeface="Arial" pitchFamily="34" charset="0"/>
              </a:rPr>
              <a:t>)</a:t>
            </a:r>
            <a:r>
              <a:rPr lang="en-US" sz="2800" dirty="0" smtClean="0">
                <a:latin typeface="Arial" pitchFamily="34" charset="0"/>
                <a:cs typeface="Arial" pitchFamily="34" charset="0"/>
              </a:rPr>
              <a:t> less than 60 </a:t>
            </a:r>
            <a:r>
              <a:rPr lang="en-US" sz="2800" dirty="0" err="1" smtClean="0">
                <a:latin typeface="Arial" pitchFamily="34" charset="0"/>
                <a:cs typeface="Arial" pitchFamily="34" charset="0"/>
              </a:rPr>
              <a:t>mL</a:t>
            </a:r>
            <a:r>
              <a:rPr lang="en-US" sz="2800" dirty="0" smtClean="0">
                <a:latin typeface="Arial" pitchFamily="34" charset="0"/>
                <a:cs typeface="Arial" pitchFamily="34" charset="0"/>
              </a:rPr>
              <a:t>/min and albumin greater than 30 mg per gram of </a:t>
            </a:r>
            <a:r>
              <a:rPr lang="en-US" sz="2800" dirty="0" err="1" smtClean="0">
                <a:latin typeface="Arial" pitchFamily="34" charset="0"/>
                <a:cs typeface="Arial" pitchFamily="34" charset="0"/>
              </a:rPr>
              <a:t>creatinine</a:t>
            </a:r>
            <a:r>
              <a:rPr lang="en-US" sz="2800" dirty="0" smtClean="0">
                <a:latin typeface="Arial" pitchFamily="34" charset="0"/>
                <a:cs typeface="Arial" pitchFamily="34" charset="0"/>
              </a:rPr>
              <a:t>) along with abnormalities of kidney structure or function for greater than three months signifies chronic kidney disease. End-stage renal disease is defined as a GFR of less than 15 </a:t>
            </a:r>
            <a:r>
              <a:rPr lang="en-US" sz="2800" dirty="0" err="1" smtClean="0">
                <a:latin typeface="Arial" pitchFamily="34" charset="0"/>
                <a:cs typeface="Arial" pitchFamily="34" charset="0"/>
              </a:rPr>
              <a:t>mL</a:t>
            </a:r>
            <a:r>
              <a:rPr lang="en-US" sz="2800" dirty="0" smtClean="0">
                <a:latin typeface="Arial" pitchFamily="34" charset="0"/>
                <a:cs typeface="Arial" pitchFamily="34" charset="0"/>
              </a:rPr>
              <a:t>/min</a:t>
            </a:r>
            <a:endParaRPr lang="en-US"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357166"/>
            <a:ext cx="8229600" cy="6286544"/>
          </a:xfrm>
        </p:spPr>
        <p:txBody>
          <a:bodyPr>
            <a:normAutofit/>
          </a:bodyPr>
          <a:lstStyle/>
          <a:p>
            <a:pPr>
              <a:buNone/>
            </a:pPr>
            <a:r>
              <a:rPr lang="en-US" sz="1800" dirty="0" smtClean="0">
                <a:latin typeface="Arial" pitchFamily="34" charset="0"/>
                <a:cs typeface="Arial" pitchFamily="34" charset="0"/>
              </a:rPr>
              <a:t>Many chronic diseases can cause end-stage renal disease. </a:t>
            </a:r>
            <a:endParaRPr lang="sr-Latn-RS" sz="1800" dirty="0" smtClean="0">
              <a:latin typeface="Arial" pitchFamily="34" charset="0"/>
              <a:cs typeface="Arial" pitchFamily="34" charset="0"/>
            </a:endParaRPr>
          </a:p>
          <a:p>
            <a:pPr>
              <a:buNone/>
            </a:pPr>
            <a:endParaRPr lang="sr-Latn-RS" sz="1800" b="1" u="sng" dirty="0" smtClean="0">
              <a:latin typeface="Arial" pitchFamily="34" charset="0"/>
              <a:cs typeface="Arial" pitchFamily="34" charset="0"/>
            </a:endParaRPr>
          </a:p>
          <a:p>
            <a:pPr>
              <a:buNone/>
            </a:pPr>
            <a:r>
              <a:rPr lang="sr-Latn-RS" sz="1800" b="1" u="sng" dirty="0" smtClean="0">
                <a:latin typeface="Arial" pitchFamily="34" charset="0"/>
                <a:cs typeface="Arial" pitchFamily="34" charset="0"/>
              </a:rPr>
              <a:t>D</a:t>
            </a:r>
            <a:r>
              <a:rPr lang="en-US" sz="1800" b="1" u="sng" dirty="0" err="1" smtClean="0">
                <a:latin typeface="Arial" pitchFamily="34" charset="0"/>
                <a:cs typeface="Arial" pitchFamily="34" charset="0"/>
              </a:rPr>
              <a:t>iabetes</a:t>
            </a:r>
            <a:r>
              <a:rPr lang="en-US" sz="1800" b="1" u="sng" dirty="0" smtClean="0">
                <a:latin typeface="Arial" pitchFamily="34" charset="0"/>
                <a:cs typeface="Arial" pitchFamily="34" charset="0"/>
              </a:rPr>
              <a:t> mellitus</a:t>
            </a:r>
            <a:r>
              <a:rPr lang="en-US" sz="1800" dirty="0" smtClean="0">
                <a:latin typeface="Arial" pitchFamily="34" charset="0"/>
                <a:cs typeface="Arial" pitchFamily="34" charset="0"/>
              </a:rPr>
              <a:t> is the leading </a:t>
            </a:r>
            <a:r>
              <a:rPr lang="en-US" sz="1800" dirty="0" err="1" smtClean="0">
                <a:latin typeface="Arial" pitchFamily="34" charset="0"/>
                <a:cs typeface="Arial" pitchFamily="34" charset="0"/>
              </a:rPr>
              <a:t>cause.Other</a:t>
            </a:r>
            <a:r>
              <a:rPr lang="en-US" sz="1800" dirty="0" smtClean="0">
                <a:latin typeface="Arial" pitchFamily="34" charset="0"/>
                <a:cs typeface="Arial" pitchFamily="34" charset="0"/>
              </a:rPr>
              <a:t> causes include:</a:t>
            </a:r>
          </a:p>
          <a:p>
            <a:pPr>
              <a:buNone/>
            </a:pPr>
            <a:r>
              <a:rPr lang="sr-Latn-RS" sz="1800" dirty="0" smtClean="0">
                <a:latin typeface="Arial" pitchFamily="34" charset="0"/>
                <a:cs typeface="Arial" pitchFamily="34" charset="0"/>
              </a:rPr>
              <a:t>1. </a:t>
            </a:r>
            <a:r>
              <a:rPr lang="en-US" sz="1800" dirty="0" smtClean="0">
                <a:latin typeface="Arial" pitchFamily="34" charset="0"/>
                <a:cs typeface="Arial" pitchFamily="34" charset="0"/>
              </a:rPr>
              <a:t>Hypertension</a:t>
            </a:r>
          </a:p>
          <a:p>
            <a:pPr>
              <a:buNone/>
            </a:pPr>
            <a:r>
              <a:rPr lang="sr-Latn-RS" sz="1800" dirty="0" smtClean="0">
                <a:latin typeface="Arial" pitchFamily="34" charset="0"/>
                <a:cs typeface="Arial" pitchFamily="34" charset="0"/>
              </a:rPr>
              <a:t>2. </a:t>
            </a:r>
            <a:r>
              <a:rPr lang="en-US" sz="1800" dirty="0" smtClean="0">
                <a:latin typeface="Arial" pitchFamily="34" charset="0"/>
                <a:cs typeface="Arial" pitchFamily="34" charset="0"/>
              </a:rPr>
              <a:t>Vascular disease</a:t>
            </a:r>
          </a:p>
          <a:p>
            <a:pPr>
              <a:buNone/>
            </a:pPr>
            <a:r>
              <a:rPr lang="sr-Latn-RS" sz="1800" dirty="0" smtClean="0">
                <a:latin typeface="Arial" pitchFamily="34" charset="0"/>
                <a:cs typeface="Arial" pitchFamily="34" charset="0"/>
              </a:rPr>
              <a:t>3. </a:t>
            </a:r>
            <a:r>
              <a:rPr lang="en-US" sz="1800" dirty="0" err="1" smtClean="0">
                <a:latin typeface="Arial" pitchFamily="34" charset="0"/>
                <a:cs typeface="Arial" pitchFamily="34" charset="0"/>
              </a:rPr>
              <a:t>Glomerular</a:t>
            </a:r>
            <a:r>
              <a:rPr lang="en-US" sz="1800" dirty="0" smtClean="0">
                <a:latin typeface="Arial" pitchFamily="34" charset="0"/>
                <a:cs typeface="Arial" pitchFamily="34" charset="0"/>
              </a:rPr>
              <a:t> disease (primary or secondary)</a:t>
            </a:r>
          </a:p>
          <a:p>
            <a:pPr>
              <a:buNone/>
            </a:pPr>
            <a:r>
              <a:rPr lang="sr-Latn-RS" sz="1800" dirty="0" smtClean="0">
                <a:latin typeface="Arial" pitchFamily="34" charset="0"/>
                <a:cs typeface="Arial" pitchFamily="34" charset="0"/>
              </a:rPr>
              <a:t>3. </a:t>
            </a:r>
            <a:r>
              <a:rPr lang="en-US" sz="1800" dirty="0" smtClean="0">
                <a:latin typeface="Arial" pitchFamily="34" charset="0"/>
                <a:cs typeface="Arial" pitchFamily="34" charset="0"/>
              </a:rPr>
              <a:t>Cystic kidney diseases</a:t>
            </a:r>
          </a:p>
          <a:p>
            <a:pPr>
              <a:buNone/>
            </a:pPr>
            <a:r>
              <a:rPr lang="sr-Latn-RS" sz="1800" dirty="0" smtClean="0">
                <a:latin typeface="Arial" pitchFamily="34" charset="0"/>
                <a:cs typeface="Arial" pitchFamily="34" charset="0"/>
              </a:rPr>
              <a:t>4. </a:t>
            </a:r>
            <a:r>
              <a:rPr lang="en-US" sz="1800" dirty="0" err="1" smtClean="0">
                <a:latin typeface="Arial" pitchFamily="34" charset="0"/>
                <a:cs typeface="Arial" pitchFamily="34" charset="0"/>
              </a:rPr>
              <a:t>Tubulointerstitial</a:t>
            </a:r>
            <a:r>
              <a:rPr lang="en-US" sz="1800" dirty="0" smtClean="0">
                <a:latin typeface="Arial" pitchFamily="34" charset="0"/>
                <a:cs typeface="Arial" pitchFamily="34" charset="0"/>
              </a:rPr>
              <a:t> disease</a:t>
            </a:r>
            <a:endParaRPr lang="sr-Latn-RS" sz="1800" dirty="0" smtClean="0">
              <a:latin typeface="Arial" pitchFamily="34" charset="0"/>
              <a:cs typeface="Arial" pitchFamily="34" charset="0"/>
            </a:endParaRPr>
          </a:p>
          <a:p>
            <a:pPr>
              <a:buNone/>
            </a:pPr>
            <a:r>
              <a:rPr lang="sr-Latn-RS" sz="1800" dirty="0" smtClean="0">
                <a:latin typeface="Arial" pitchFamily="34" charset="0"/>
                <a:cs typeface="Arial" pitchFamily="34" charset="0"/>
              </a:rPr>
              <a:t>5. </a:t>
            </a:r>
            <a:r>
              <a:rPr lang="en-US" sz="1800" dirty="0" smtClean="0">
                <a:latin typeface="Arial" pitchFamily="34" charset="0"/>
                <a:cs typeface="Arial" pitchFamily="34" charset="0"/>
              </a:rPr>
              <a:t>Urinary tract obstruction or dysfunction</a:t>
            </a:r>
          </a:p>
          <a:p>
            <a:pPr>
              <a:buNone/>
            </a:pPr>
            <a:r>
              <a:rPr lang="sr-Latn-RS" sz="1800" dirty="0" smtClean="0">
                <a:latin typeface="Arial" pitchFamily="34" charset="0"/>
                <a:cs typeface="Arial" pitchFamily="34" charset="0"/>
              </a:rPr>
              <a:t>6. </a:t>
            </a:r>
            <a:r>
              <a:rPr lang="en-US" sz="1800" dirty="0" smtClean="0">
                <a:latin typeface="Arial" pitchFamily="34" charset="0"/>
                <a:cs typeface="Arial" pitchFamily="34" charset="0"/>
              </a:rPr>
              <a:t>Recurrent kidney stone disease</a:t>
            </a:r>
          </a:p>
          <a:p>
            <a:pPr>
              <a:buNone/>
            </a:pPr>
            <a:r>
              <a:rPr lang="sr-Latn-RS" sz="1800" dirty="0" smtClean="0">
                <a:latin typeface="Arial" pitchFamily="34" charset="0"/>
                <a:cs typeface="Arial" pitchFamily="34" charset="0"/>
              </a:rPr>
              <a:t>7. </a:t>
            </a:r>
            <a:r>
              <a:rPr lang="en-US" sz="1800" dirty="0" smtClean="0">
                <a:latin typeface="Arial" pitchFamily="34" charset="0"/>
                <a:cs typeface="Arial" pitchFamily="34" charset="0"/>
              </a:rPr>
              <a:t>Congenital (birth) defects of the kidney or bladder</a:t>
            </a:r>
          </a:p>
          <a:p>
            <a:pPr>
              <a:buNone/>
            </a:pPr>
            <a:r>
              <a:rPr lang="sr-Latn-RS" sz="1800" dirty="0" smtClean="0">
                <a:latin typeface="Arial" pitchFamily="34" charset="0"/>
                <a:cs typeface="Arial" pitchFamily="34" charset="0"/>
              </a:rPr>
              <a:t>8. </a:t>
            </a:r>
            <a:r>
              <a:rPr lang="en-US" sz="1800" dirty="0" smtClean="0">
                <a:latin typeface="Arial" pitchFamily="34" charset="0"/>
                <a:cs typeface="Arial" pitchFamily="34" charset="0"/>
              </a:rPr>
              <a:t>Unrecovered acute kidney injury</a:t>
            </a:r>
          </a:p>
          <a:p>
            <a:pPr>
              <a:buNone/>
            </a:pPr>
            <a:r>
              <a:rPr lang="sr-Latn-RS" sz="1800" dirty="0" smtClean="0">
                <a:latin typeface="Arial" pitchFamily="34" charset="0"/>
                <a:cs typeface="Arial" pitchFamily="34" charset="0"/>
              </a:rPr>
              <a:t>9. </a:t>
            </a:r>
            <a:r>
              <a:rPr lang="en-US" sz="1800" dirty="0" smtClean="0">
                <a:latin typeface="Arial" pitchFamily="34" charset="0"/>
                <a:cs typeface="Arial" pitchFamily="34" charset="0"/>
              </a:rPr>
              <a:t>Certain medications, including non-steroidal anti-inflammatory drugs (NSAIDs), </a:t>
            </a:r>
            <a:r>
              <a:rPr lang="en-US" sz="1800" dirty="0" err="1" smtClean="0">
                <a:latin typeface="Arial" pitchFamily="34" charset="0"/>
                <a:cs typeface="Arial" pitchFamily="34" charset="0"/>
              </a:rPr>
              <a:t>calcineurin</a:t>
            </a:r>
            <a:r>
              <a:rPr lang="en-US" sz="1800" dirty="0" smtClean="0">
                <a:latin typeface="Arial" pitchFamily="34" charset="0"/>
                <a:cs typeface="Arial" pitchFamily="34" charset="0"/>
              </a:rPr>
              <a:t> inhibitors, and </a:t>
            </a:r>
            <a:r>
              <a:rPr lang="en-US" sz="1800" dirty="0" err="1" smtClean="0">
                <a:latin typeface="Arial" pitchFamily="34" charset="0"/>
                <a:cs typeface="Arial" pitchFamily="34" charset="0"/>
              </a:rPr>
              <a:t>antiretrovirals</a:t>
            </a:r>
            <a:endParaRPr lang="en-US" sz="1800" dirty="0" smtClean="0">
              <a:latin typeface="Arial" pitchFamily="34" charset="0"/>
              <a:cs typeface="Arial" pitchFamily="34" charset="0"/>
            </a:endParaRPr>
          </a:p>
          <a:p>
            <a:pPr>
              <a:buNone/>
            </a:pPr>
            <a:endParaRPr lang="en-US" sz="1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0"/>
            <a:ext cx="8229600" cy="6572272"/>
          </a:xfrm>
        </p:spPr>
        <p:txBody>
          <a:bodyPr>
            <a:noAutofit/>
          </a:bodyPr>
          <a:lstStyle/>
          <a:p>
            <a:pPr>
              <a:buNone/>
            </a:pPr>
            <a:r>
              <a:rPr lang="en-US" sz="2800" dirty="0" smtClean="0"/>
              <a:t/>
            </a:r>
            <a:br>
              <a:rPr lang="en-US" sz="2800" dirty="0" smtClean="0"/>
            </a:br>
            <a:r>
              <a:rPr lang="en-US" sz="2800" dirty="0" smtClean="0"/>
              <a:t> In the terminal stage of renal failure, also known as end-stage renal disease (ESRD), the kidneys have lost most of their function, leading to a significant decline in kidney function and the accumulation of waste product</a:t>
            </a:r>
            <a:endParaRPr lang="sr-Latn-RS" sz="2800" dirty="0" smtClean="0"/>
          </a:p>
          <a:p>
            <a:pPr>
              <a:buNone/>
            </a:pPr>
            <a:r>
              <a:rPr lang="sr-Latn-RS" sz="2800" dirty="0" smtClean="0"/>
              <a:t>     </a:t>
            </a:r>
            <a:r>
              <a:rPr lang="en-US" sz="2800" dirty="0" smtClean="0"/>
              <a:t>End-stage renal disease can significantly impact a person’s quality of life due to the need for frequent dialysis treatments, dietary restrictions, medication management, and the physical and emotional toll of the disease. However, with proper treatment and support, many individuals with end-stage renal disease are able to lead fulfilling lives. s and fluids in the body. </a:t>
            </a:r>
            <a:endParaRPr lang="sr-Latn-RS" sz="28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285728"/>
            <a:ext cx="8229600" cy="6286544"/>
          </a:xfrm>
        </p:spPr>
        <p:txBody>
          <a:bodyPr>
            <a:normAutofit fontScale="92500"/>
          </a:bodyPr>
          <a:lstStyle/>
          <a:p>
            <a:pPr>
              <a:buNone/>
            </a:pPr>
            <a:r>
              <a:rPr lang="en-US" dirty="0" smtClean="0">
                <a:latin typeface="Arial" pitchFamily="34" charset="0"/>
                <a:cs typeface="Arial" pitchFamily="34" charset="0"/>
              </a:rPr>
              <a:t>Treatment Options :</a:t>
            </a:r>
            <a:endParaRPr lang="sr-Latn-RS" dirty="0" smtClean="0">
              <a:latin typeface="Arial" pitchFamily="34" charset="0"/>
              <a:cs typeface="Arial" pitchFamily="34" charset="0"/>
            </a:endParaRPr>
          </a:p>
          <a:p>
            <a:pPr>
              <a:buNone/>
            </a:pPr>
            <a:endParaRPr lang="sr-Latn-RS" sz="2400" dirty="0">
              <a:latin typeface="Arial" pitchFamily="34" charset="0"/>
              <a:cs typeface="Arial" pitchFamily="34" charset="0"/>
            </a:endParaRPr>
          </a:p>
          <a:p>
            <a:pPr>
              <a:buNone/>
            </a:pPr>
            <a:r>
              <a:rPr lang="en-US" sz="2400" dirty="0" smtClean="0">
                <a:latin typeface="Arial" pitchFamily="34" charset="0"/>
                <a:cs typeface="Arial" pitchFamily="34" charset="0"/>
              </a:rPr>
              <a:t>Treatment options for end-stage renal disease include </a:t>
            </a:r>
            <a:r>
              <a:rPr lang="en-US" sz="2400" b="1" dirty="0" smtClean="0">
                <a:latin typeface="Arial" pitchFamily="34" charset="0"/>
                <a:cs typeface="Arial" pitchFamily="34" charset="0"/>
              </a:rPr>
              <a:t>dialysis</a:t>
            </a:r>
            <a:r>
              <a:rPr lang="en-US" sz="2400" dirty="0" smtClean="0">
                <a:latin typeface="Arial" pitchFamily="34" charset="0"/>
                <a:cs typeface="Arial" pitchFamily="34" charset="0"/>
              </a:rPr>
              <a:t> and </a:t>
            </a:r>
            <a:r>
              <a:rPr lang="en-US" sz="2400" b="1" dirty="0" smtClean="0">
                <a:latin typeface="Arial" pitchFamily="34" charset="0"/>
                <a:cs typeface="Arial" pitchFamily="34" charset="0"/>
              </a:rPr>
              <a:t>kidney transplantation</a:t>
            </a:r>
            <a:r>
              <a:rPr lang="en-US" sz="2400" dirty="0" smtClean="0">
                <a:latin typeface="Arial" pitchFamily="34" charset="0"/>
                <a:cs typeface="Arial" pitchFamily="34" charset="0"/>
              </a:rPr>
              <a:t>. Dialysis involves using a machine to filter waste products and excess fluids from the blood when the kidneys are no longer able to do so. Kidney transplantation involves surgically replacing a diseased kidney with a healthy one from a donor.</a:t>
            </a:r>
            <a:endParaRPr lang="sr-Latn-RS" sz="2400" dirty="0" smtClean="0">
              <a:latin typeface="Arial" pitchFamily="34" charset="0"/>
              <a:cs typeface="Arial" pitchFamily="34" charset="0"/>
            </a:endParaRPr>
          </a:p>
          <a:p>
            <a:pPr>
              <a:buNone/>
            </a:pPr>
            <a:r>
              <a:rPr lang="en-US" sz="2400" dirty="0" smtClean="0">
                <a:latin typeface="Arial" pitchFamily="34" charset="0"/>
                <a:cs typeface="Arial" pitchFamily="34" charset="0"/>
              </a:rPr>
              <a:t>Dialysis is a medical procedure that helps perform the functions of the kidneys artificially. There are two main types of dialysis:</a:t>
            </a:r>
            <a:endParaRPr lang="sr-Latn-RS" sz="2400" dirty="0" smtClean="0">
              <a:latin typeface="Arial" pitchFamily="34" charset="0"/>
              <a:cs typeface="Arial" pitchFamily="34" charset="0"/>
            </a:endParaRPr>
          </a:p>
          <a:p>
            <a:pPr>
              <a:buNone/>
            </a:pPr>
            <a:r>
              <a:rPr lang="en-US" sz="2400" dirty="0" smtClean="0">
                <a:latin typeface="Arial" pitchFamily="34" charset="0"/>
                <a:cs typeface="Arial" pitchFamily="34" charset="0"/>
              </a:rPr>
              <a:t> </a:t>
            </a:r>
            <a:r>
              <a:rPr lang="sr-Latn-RS" sz="2400" dirty="0" smtClean="0">
                <a:latin typeface="Arial" pitchFamily="34" charset="0"/>
                <a:cs typeface="Arial" pitchFamily="34" charset="0"/>
              </a:rPr>
              <a:t>- </a:t>
            </a:r>
            <a:r>
              <a:rPr lang="en-US" sz="2400" dirty="0" err="1" smtClean="0">
                <a:latin typeface="Arial" pitchFamily="34" charset="0"/>
                <a:cs typeface="Arial" pitchFamily="34" charset="0"/>
              </a:rPr>
              <a:t>Hemodialysis</a:t>
            </a:r>
            <a:r>
              <a:rPr lang="en-US" sz="2400" dirty="0" smtClean="0">
                <a:latin typeface="Arial" pitchFamily="34" charset="0"/>
                <a:cs typeface="Arial" pitchFamily="34" charset="0"/>
              </a:rPr>
              <a:t>: In </a:t>
            </a:r>
            <a:r>
              <a:rPr lang="en-US" sz="2400" dirty="0" err="1" smtClean="0">
                <a:latin typeface="Arial" pitchFamily="34" charset="0"/>
                <a:cs typeface="Arial" pitchFamily="34" charset="0"/>
              </a:rPr>
              <a:t>hemodialysis</a:t>
            </a:r>
            <a:r>
              <a:rPr lang="en-US" sz="2400" dirty="0" smtClean="0">
                <a:latin typeface="Arial" pitchFamily="34" charset="0"/>
                <a:cs typeface="Arial" pitchFamily="34" charset="0"/>
              </a:rPr>
              <a:t>, blood is pumped out of the body and filtered through a dialyzer, a machine that acts as an artificial kidney.</a:t>
            </a:r>
            <a:endParaRPr lang="sr-Latn-RS" sz="2400" dirty="0" smtClean="0">
              <a:latin typeface="Arial" pitchFamily="34" charset="0"/>
              <a:cs typeface="Arial" pitchFamily="34" charset="0"/>
            </a:endParaRPr>
          </a:p>
          <a:p>
            <a:pPr>
              <a:buNone/>
            </a:pPr>
            <a:r>
              <a:rPr lang="sr-Latn-RS" sz="2400" dirty="0" smtClean="0">
                <a:latin typeface="Arial" pitchFamily="34" charset="0"/>
                <a:cs typeface="Arial" pitchFamily="34" charset="0"/>
              </a:rPr>
              <a:t> - </a:t>
            </a:r>
            <a:r>
              <a:rPr lang="en-US" sz="2400" dirty="0" smtClean="0">
                <a:latin typeface="Arial" pitchFamily="34" charset="0"/>
                <a:cs typeface="Arial" pitchFamily="34" charset="0"/>
              </a:rPr>
              <a:t>Peritoneal Dialysis: Peritoneal dialysis involves using the peritoneum, a membrane lining the abdominal cavity, as a natural filter. </a:t>
            </a:r>
            <a:endParaRPr lang="en-US" sz="2400" dirty="0">
              <a:latin typeface="Arial" pitchFamily="34" charset="0"/>
              <a:cs typeface="Arial" pitchFamily="34" charset="0"/>
            </a:endParaRPr>
          </a:p>
        </p:txBody>
      </p:sp>
      <p:sp>
        <p:nvSpPr>
          <p:cNvPr id="19460" name="AutoShape 4" descr="7 Signs Your Mouth Sore is Something Seriou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2" name="AutoShape 6" descr="7 Signs Your Mouth Sore is Something Seriou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4" name="AutoShape 8" descr="7 Signs Your Mouth Sore is Something Seriou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6" name="AutoShape 10" descr="Mouth Ulcer - Causes, symptoms, Treatment &amp; cure - Museum Dental Cent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8" name="AutoShape 12" descr="Mouth Ulcer - Causes, symptoms, Treatment &amp; cure - Museum Dental Cent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70" name="AutoShape 14" descr="Painful ulcers in mouth | MDedge Family Medicin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72" name="AutoShape 16" descr="Painful ulcers in mouth | MDedge Family Medicin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74" name="AutoShape 18" descr="Mouth Ulcer - Causes, symptoms, Treatment &amp; cure - Museum Dental Cent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76" name="AutoShape 20" descr="Mouth Ulcer - Causes, symptoms, Treatment &amp; cure - Museum Dental Cent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285728"/>
            <a:ext cx="8229600" cy="6215106"/>
          </a:xfrm>
        </p:spPr>
        <p:txBody>
          <a:bodyPr>
            <a:noAutofit/>
          </a:bodyPr>
          <a:lstStyle/>
          <a:p>
            <a:pPr algn="ctr">
              <a:buNone/>
            </a:pPr>
            <a:r>
              <a:rPr lang="en-US" dirty="0" smtClean="0">
                <a:latin typeface="Arial" pitchFamily="34" charset="0"/>
                <a:cs typeface="Arial" pitchFamily="34" charset="0"/>
              </a:rPr>
              <a:t>Therapeutic Challenges</a:t>
            </a:r>
            <a:endParaRPr lang="sr-Latn-RS" sz="1800" dirty="0" smtClean="0">
              <a:latin typeface="Arial" pitchFamily="34" charset="0"/>
              <a:cs typeface="Arial" pitchFamily="34" charset="0"/>
            </a:endParaRPr>
          </a:p>
          <a:p>
            <a:pPr>
              <a:buNone/>
            </a:pPr>
            <a:endParaRPr lang="sr-Latn-RS" sz="1800" dirty="0" smtClean="0">
              <a:latin typeface="Arial" pitchFamily="34" charset="0"/>
              <a:cs typeface="Arial" pitchFamily="34" charset="0"/>
            </a:endParaRPr>
          </a:p>
          <a:p>
            <a:pPr>
              <a:buNone/>
            </a:pPr>
            <a:r>
              <a:rPr lang="en-US" sz="1800" dirty="0" smtClean="0">
                <a:latin typeface="Arial" pitchFamily="34" charset="0"/>
                <a:cs typeface="Arial" pitchFamily="34" charset="0"/>
              </a:rPr>
              <a:t>• </a:t>
            </a:r>
            <a:r>
              <a:rPr lang="sr-Latn-RS" sz="1800" dirty="0" smtClean="0">
                <a:latin typeface="Arial" pitchFamily="34" charset="0"/>
                <a:cs typeface="Arial" pitchFamily="34" charset="0"/>
              </a:rPr>
              <a:t> </a:t>
            </a:r>
            <a:r>
              <a:rPr lang="en-US" sz="1800" b="1" dirty="0" smtClean="0">
                <a:latin typeface="Arial" pitchFamily="34" charset="0"/>
                <a:cs typeface="Arial" pitchFamily="34" charset="0"/>
              </a:rPr>
              <a:t>Vascular Access</a:t>
            </a:r>
            <a:r>
              <a:rPr lang="sr-Latn-RS" sz="1800" b="1" dirty="0" smtClean="0">
                <a:latin typeface="Arial" pitchFamily="34" charset="0"/>
                <a:cs typeface="Arial" pitchFamily="34" charset="0"/>
              </a:rPr>
              <a:t> –</a:t>
            </a:r>
            <a:r>
              <a:rPr lang="en-US" sz="1800" dirty="0" smtClean="0">
                <a:latin typeface="Arial" pitchFamily="34" charset="0"/>
                <a:cs typeface="Arial" pitchFamily="34" charset="0"/>
              </a:rPr>
              <a:t> One of the challenges of </a:t>
            </a:r>
            <a:r>
              <a:rPr lang="en-US" sz="1800" dirty="0" err="1" smtClean="0">
                <a:latin typeface="Arial" pitchFamily="34" charset="0"/>
                <a:cs typeface="Arial" pitchFamily="34" charset="0"/>
              </a:rPr>
              <a:t>hemodialysis</a:t>
            </a:r>
            <a:r>
              <a:rPr lang="en-US" sz="1800" dirty="0" smtClean="0">
                <a:latin typeface="Arial" pitchFamily="34" charset="0"/>
                <a:cs typeface="Arial" pitchFamily="34" charset="0"/>
              </a:rPr>
              <a:t> is establishing and maintaining adequate vascular access for the dialysis procedure. This may involve creating an </a:t>
            </a:r>
            <a:r>
              <a:rPr lang="en-US" sz="1800" dirty="0" err="1" smtClean="0">
                <a:latin typeface="Arial" pitchFamily="34" charset="0"/>
                <a:cs typeface="Arial" pitchFamily="34" charset="0"/>
              </a:rPr>
              <a:t>arteriovenous</a:t>
            </a:r>
            <a:r>
              <a:rPr lang="en-US" sz="1800" dirty="0" smtClean="0">
                <a:latin typeface="Arial" pitchFamily="34" charset="0"/>
                <a:cs typeface="Arial" pitchFamily="34" charset="0"/>
              </a:rPr>
              <a:t> fistula, graft, or using a central venous catheter. Complications such as infection, thrombosis, and </a:t>
            </a:r>
            <a:r>
              <a:rPr lang="en-US" sz="1800" dirty="0" err="1" smtClean="0">
                <a:latin typeface="Arial" pitchFamily="34" charset="0"/>
                <a:cs typeface="Arial" pitchFamily="34" charset="0"/>
              </a:rPr>
              <a:t>stenosis</a:t>
            </a:r>
            <a:r>
              <a:rPr lang="en-US" sz="1800" dirty="0" smtClean="0">
                <a:latin typeface="Arial" pitchFamily="34" charset="0"/>
                <a:cs typeface="Arial" pitchFamily="34" charset="0"/>
              </a:rPr>
              <a:t> can occur with vascular access. </a:t>
            </a:r>
            <a:endParaRPr lang="sr-Latn-RS" sz="1800" dirty="0" smtClean="0">
              <a:latin typeface="Arial" pitchFamily="34" charset="0"/>
              <a:cs typeface="Arial" pitchFamily="34" charset="0"/>
            </a:endParaRPr>
          </a:p>
          <a:p>
            <a:pPr>
              <a:buNone/>
            </a:pPr>
            <a:r>
              <a:rPr lang="en-US" sz="1800" dirty="0" smtClean="0">
                <a:latin typeface="Arial" pitchFamily="34" charset="0"/>
                <a:cs typeface="Arial" pitchFamily="34" charset="0"/>
              </a:rPr>
              <a:t>• </a:t>
            </a:r>
            <a:r>
              <a:rPr lang="sr-Latn-RS" sz="1800" dirty="0" smtClean="0">
                <a:latin typeface="Arial" pitchFamily="34" charset="0"/>
                <a:cs typeface="Arial" pitchFamily="34" charset="0"/>
              </a:rPr>
              <a:t> </a:t>
            </a:r>
            <a:r>
              <a:rPr lang="en-US" sz="1800" b="1" dirty="0" smtClean="0">
                <a:latin typeface="Arial" pitchFamily="34" charset="0"/>
                <a:cs typeface="Arial" pitchFamily="34" charset="0"/>
              </a:rPr>
              <a:t>Fluid and Electrolyte Balance</a:t>
            </a:r>
            <a:r>
              <a:rPr lang="sr-Latn-RS" sz="1800" dirty="0" smtClean="0">
                <a:latin typeface="Arial" pitchFamily="34" charset="0"/>
                <a:cs typeface="Arial" pitchFamily="34" charset="0"/>
              </a:rPr>
              <a:t> –</a:t>
            </a:r>
            <a:r>
              <a:rPr lang="en-US" sz="1800" dirty="0" smtClean="0">
                <a:latin typeface="Arial" pitchFamily="34" charset="0"/>
                <a:cs typeface="Arial" pitchFamily="34" charset="0"/>
              </a:rPr>
              <a:t> Maintaining optimal fluid and electrolyte balance is crucial for individuals undergoing dialysis. The procedure removes excess fluid and waste products from the body, but it can also lead to electrolyte imbalances and fluctuations in blood pressure. </a:t>
            </a:r>
            <a:endParaRPr lang="sr-Latn-RS" sz="1800" dirty="0" smtClean="0">
              <a:latin typeface="Arial" pitchFamily="34" charset="0"/>
              <a:cs typeface="Arial" pitchFamily="34" charset="0"/>
            </a:endParaRPr>
          </a:p>
          <a:p>
            <a:pPr>
              <a:buNone/>
            </a:pPr>
            <a:r>
              <a:rPr lang="en-US" sz="1800" dirty="0" smtClean="0">
                <a:latin typeface="Arial" pitchFamily="34" charset="0"/>
                <a:cs typeface="Arial" pitchFamily="34" charset="0"/>
              </a:rPr>
              <a:t>• </a:t>
            </a:r>
            <a:r>
              <a:rPr lang="sr-Latn-RS" sz="1800" dirty="0" smtClean="0">
                <a:latin typeface="Arial" pitchFamily="34" charset="0"/>
                <a:cs typeface="Arial" pitchFamily="34" charset="0"/>
              </a:rPr>
              <a:t> </a:t>
            </a:r>
            <a:r>
              <a:rPr lang="en-US" sz="1800" b="1" dirty="0" smtClean="0">
                <a:latin typeface="Arial" pitchFamily="34" charset="0"/>
                <a:cs typeface="Arial" pitchFamily="34" charset="0"/>
              </a:rPr>
              <a:t>Nutritional Management</a:t>
            </a:r>
            <a:r>
              <a:rPr lang="sr-Latn-RS" sz="1800" dirty="0" smtClean="0">
                <a:latin typeface="Arial" pitchFamily="34" charset="0"/>
                <a:cs typeface="Arial" pitchFamily="34" charset="0"/>
              </a:rPr>
              <a:t> –</a:t>
            </a:r>
            <a:r>
              <a:rPr lang="en-US" sz="1800" dirty="0" smtClean="0">
                <a:latin typeface="Arial" pitchFamily="34" charset="0"/>
                <a:cs typeface="Arial" pitchFamily="34" charset="0"/>
              </a:rPr>
              <a:t> Individuals on dialysis often require dietary restrictions to control levels of potassium, phosphorus, sodium, and protein in their diet. Nutritional deficiencies and malnutrition are common challenges in this population. </a:t>
            </a:r>
            <a:endParaRPr lang="sr-Latn-RS" sz="1800" dirty="0" smtClean="0">
              <a:latin typeface="Arial" pitchFamily="34" charset="0"/>
              <a:cs typeface="Arial" pitchFamily="34" charset="0"/>
            </a:endParaRPr>
          </a:p>
          <a:p>
            <a:pPr>
              <a:buNone/>
            </a:pPr>
            <a:endParaRPr lang="sr-Latn-RS" sz="1800" dirty="0" smtClean="0">
              <a:latin typeface="Arial" pitchFamily="34" charset="0"/>
              <a:cs typeface="Arial" pitchFamily="34" charset="0"/>
            </a:endParaRPr>
          </a:p>
          <a:p>
            <a:pPr>
              <a:buNone/>
            </a:pPr>
            <a:endParaRPr lang="sr-Latn-RS" sz="1800" dirty="0" smtClean="0">
              <a:latin typeface="Arial" pitchFamily="34" charset="0"/>
              <a:cs typeface="Arial" pitchFamily="34" charset="0"/>
            </a:endParaRPr>
          </a:p>
          <a:p>
            <a:pPr>
              <a:buNone/>
            </a:pPr>
            <a:r>
              <a:rPr lang="sr-Latn-RS" sz="1800" dirty="0" smtClean="0">
                <a:latin typeface="Arial" pitchFamily="34" charset="0"/>
                <a:cs typeface="Arial" pitchFamily="34" charset="0"/>
              </a:rPr>
              <a:t>      </a:t>
            </a:r>
            <a:r>
              <a:rPr lang="en-US" sz="1800" dirty="0" smtClean="0">
                <a:latin typeface="Arial" pitchFamily="34" charset="0"/>
                <a:cs typeface="Arial" pitchFamily="34" charset="0"/>
              </a:rPr>
              <a:t>End-stage renal disease is associated with an increased risk of </a:t>
            </a:r>
            <a:r>
              <a:rPr lang="en-US" sz="1800" b="1" dirty="0" smtClean="0">
                <a:latin typeface="Arial" pitchFamily="34" charset="0"/>
                <a:cs typeface="Arial" pitchFamily="34" charset="0"/>
              </a:rPr>
              <a:t>cardiovascular disease</a:t>
            </a:r>
            <a:r>
              <a:rPr lang="en-US" sz="1800" dirty="0" smtClean="0">
                <a:latin typeface="Arial" pitchFamily="34" charset="0"/>
                <a:cs typeface="Arial" pitchFamily="34" charset="0"/>
              </a:rPr>
              <a:t>, including hypertension, heart failure, and stroke. Dialysis patients are particularly vulnerable to cardiovascular complications due to fluid overload, electrolyte imbalances, and uremic toxins. </a:t>
            </a:r>
            <a:endParaRPr lang="en-US" sz="1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285728"/>
            <a:ext cx="8229600" cy="6143668"/>
          </a:xfrm>
        </p:spPr>
        <p:txBody>
          <a:bodyPr>
            <a:normAutofit/>
          </a:bodyPr>
          <a:lstStyle/>
          <a:p>
            <a:pPr>
              <a:buNone/>
            </a:pPr>
            <a:r>
              <a:rPr lang="sr-Latn-RS" sz="2400" dirty="0" smtClean="0"/>
              <a:t>     </a:t>
            </a:r>
            <a:r>
              <a:rPr lang="en-US" sz="2400" dirty="0" smtClean="0"/>
              <a:t>Patients with end-stage renal disease, especially those undergoing dialysis, may experience various changes in the oral cavity due to multiple factors related to the disease and its treatment. </a:t>
            </a:r>
            <a:endParaRPr lang="sr-Latn-RS" sz="2400" dirty="0" smtClean="0"/>
          </a:p>
          <a:p>
            <a:pPr>
              <a:buNone/>
            </a:pPr>
            <a:r>
              <a:rPr lang="sr-Latn-RS" sz="2400" dirty="0" smtClean="0"/>
              <a:t>     </a:t>
            </a:r>
            <a:r>
              <a:rPr lang="en-US" sz="2400" dirty="0" smtClean="0"/>
              <a:t>1. Dry Mouth (</a:t>
            </a:r>
            <a:r>
              <a:rPr lang="en-US" sz="2400" dirty="0" err="1" smtClean="0"/>
              <a:t>Xerostomia</a:t>
            </a:r>
            <a:r>
              <a:rPr lang="en-US" sz="2400" dirty="0" smtClean="0"/>
              <a:t>)</a:t>
            </a:r>
            <a:r>
              <a:rPr lang="sr-Latn-RS" sz="2400" dirty="0" smtClean="0"/>
              <a:t> –</a:t>
            </a:r>
            <a:r>
              <a:rPr lang="en-US" sz="2400" dirty="0" smtClean="0"/>
              <a:t> Patients with renal insufficiency may experience dry mouth due to reduced saliva production. Dry mouth can cause discomfort, difficulty chewing and swallowing food, bad breath (halitosis), increased risk of cavities, and oral infections. </a:t>
            </a:r>
            <a:endParaRPr lang="en-US" sz="2400" dirty="0">
              <a:latin typeface="Arial" pitchFamily="34" charset="0"/>
              <a:cs typeface="Arial" pitchFamily="34" charset="0"/>
            </a:endParaRPr>
          </a:p>
        </p:txBody>
      </p:sp>
      <p:sp>
        <p:nvSpPr>
          <p:cNvPr id="17410" name="AutoShape 2" descr="EVERYTHING YOU NEED TO KNOW TO PREVENT AND FIGHT XEROSTOMIA (AKA DRY MOUTH)  - DENTAID Expertis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7412" name="AutoShape 4" descr="EVERYTHING YOU NEED TO KNOW TO PREVENT AND FIGHT XEROSTOMIA (AKA DRY MOUTH)  - DENTAID Expertis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Picture 2" descr="Dry Mouth Syndrome | Desert Sunrise Dental"/>
          <p:cNvPicPr>
            <a:picLocks noChangeAspect="1" noChangeArrowheads="1"/>
          </p:cNvPicPr>
          <p:nvPr/>
        </p:nvPicPr>
        <p:blipFill>
          <a:blip r:embed="rId2"/>
          <a:srcRect/>
          <a:stretch>
            <a:fillRect/>
          </a:stretch>
        </p:blipFill>
        <p:spPr bwMode="auto">
          <a:xfrm>
            <a:off x="2643174" y="3857628"/>
            <a:ext cx="3429024" cy="255618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857232"/>
            <a:ext cx="8229600" cy="4525963"/>
          </a:xfrm>
        </p:spPr>
        <p:txBody>
          <a:bodyPr>
            <a:noAutofit/>
          </a:bodyPr>
          <a:lstStyle/>
          <a:p>
            <a:pPr>
              <a:buNone/>
            </a:pPr>
            <a:r>
              <a:rPr lang="en-US" sz="2800" dirty="0" smtClean="0"/>
              <a:t>2. </a:t>
            </a:r>
            <a:r>
              <a:rPr lang="en-US" sz="2800" dirty="0" err="1" smtClean="0"/>
              <a:t>Stomatitis</a:t>
            </a:r>
            <a:r>
              <a:rPr lang="en-US" sz="2800" dirty="0" smtClean="0"/>
              <a:t> and Oral Ulcers</a:t>
            </a:r>
            <a:r>
              <a:rPr lang="sr-Latn-RS" sz="2800" dirty="0" smtClean="0"/>
              <a:t> –</a:t>
            </a:r>
            <a:r>
              <a:rPr lang="en-US" sz="2800" dirty="0" smtClean="0"/>
              <a:t> </a:t>
            </a:r>
            <a:r>
              <a:rPr lang="en-US" sz="2800" dirty="0" err="1" smtClean="0"/>
              <a:t>Stomatitis</a:t>
            </a:r>
            <a:r>
              <a:rPr lang="en-US" sz="2800" dirty="0" smtClean="0"/>
              <a:t>, or inflammation of the oral mucosa, can be common in patients with end-stage renal disease. This can cause pain, swelling, and the development of oral ulcers, making oral hygiene and food intake more challenging. </a:t>
            </a:r>
            <a:endParaRPr lang="en-US" sz="2800" dirty="0">
              <a:latin typeface="Arial" pitchFamily="34" charset="0"/>
              <a:cs typeface="Arial" pitchFamily="34" charset="0"/>
            </a:endParaRPr>
          </a:p>
        </p:txBody>
      </p:sp>
      <p:sp>
        <p:nvSpPr>
          <p:cNvPr id="16388" name="AutoShape 4" descr="Oral manifestations in chronic uremia patient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6389" name="Picture 5"/>
          <p:cNvPicPr>
            <a:picLocks noChangeAspect="1" noChangeArrowheads="1"/>
          </p:cNvPicPr>
          <p:nvPr/>
        </p:nvPicPr>
        <p:blipFill>
          <a:blip r:embed="rId2"/>
          <a:srcRect/>
          <a:stretch>
            <a:fillRect/>
          </a:stretch>
        </p:blipFill>
        <p:spPr bwMode="auto">
          <a:xfrm>
            <a:off x="2714612" y="3786190"/>
            <a:ext cx="3929090" cy="26015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57158" y="571480"/>
            <a:ext cx="8229600" cy="5929354"/>
          </a:xfrm>
        </p:spPr>
        <p:txBody>
          <a:bodyPr/>
          <a:lstStyle/>
          <a:p>
            <a:pPr>
              <a:buNone/>
            </a:pPr>
            <a:r>
              <a:rPr lang="en-US" dirty="0" smtClean="0"/>
              <a:t>3. Increased Risk of Cavities</a:t>
            </a:r>
            <a:r>
              <a:rPr lang="sr-Latn-RS" dirty="0" smtClean="0"/>
              <a:t> –</a:t>
            </a:r>
            <a:r>
              <a:rPr lang="en-US" dirty="0" smtClean="0"/>
              <a:t> Changes in saliva composition and dry mouth can increase the risk of cavities and tooth erosion. Decreased saliva flow can reduce the natural protective mechanisms against dental decay and erosion.</a:t>
            </a:r>
            <a:endParaRPr lang="en-US" dirty="0" smtClean="0">
              <a:latin typeface="Arial" pitchFamily="34" charset="0"/>
              <a:cs typeface="Arial" pitchFamily="34" charset="0"/>
            </a:endParaRPr>
          </a:p>
          <a:p>
            <a:pPr>
              <a:buNone/>
            </a:pPr>
            <a:endParaRPr lang="en-US" dirty="0" smtClean="0">
              <a:latin typeface="Arial" pitchFamily="34" charset="0"/>
              <a:cs typeface="Arial" pitchFamily="34" charset="0"/>
            </a:endParaRPr>
          </a:p>
          <a:p>
            <a:pPr>
              <a:buNone/>
            </a:pPr>
            <a:endParaRPr lang="en-US" dirty="0"/>
          </a:p>
        </p:txBody>
      </p:sp>
      <p:pic>
        <p:nvPicPr>
          <p:cNvPr id="15362" name="Picture 2" descr="Caring for patients with 'dry mouth' - DentalNursing"/>
          <p:cNvPicPr>
            <a:picLocks noChangeAspect="1" noChangeArrowheads="1"/>
          </p:cNvPicPr>
          <p:nvPr/>
        </p:nvPicPr>
        <p:blipFill>
          <a:blip r:embed="rId2"/>
          <a:srcRect/>
          <a:stretch>
            <a:fillRect/>
          </a:stretch>
        </p:blipFill>
        <p:spPr bwMode="auto">
          <a:xfrm>
            <a:off x="1928794" y="3327914"/>
            <a:ext cx="4857784" cy="3139343"/>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TotalTime>
  <Words>1008</Words>
  <Application>Microsoft Office PowerPoint</Application>
  <PresentationFormat>On-screen Show (4:3)</PresentationFormat>
  <Paragraphs>54</Paragraphs>
  <Slides>18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Office Theme</vt:lpstr>
      <vt:lpstr>  Terminal stage of renal failure. Dialysis and therapeutic challenges. Dental procedures.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Bacterial endocarditis. Prevention. Treatment. Dental procedures with increased risk.</dc:title>
  <dc:creator>Jovana</dc:creator>
  <cp:lastModifiedBy>Pablo</cp:lastModifiedBy>
  <cp:revision>4</cp:revision>
  <dcterms:created xsi:type="dcterms:W3CDTF">2024-02-18T20:51:21Z</dcterms:created>
  <dcterms:modified xsi:type="dcterms:W3CDTF">2024-02-19T01:49:46Z</dcterms:modified>
</cp:coreProperties>
</file>