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59" r:id="rId7"/>
    <p:sldId id="262" r:id="rId8"/>
    <p:sldId id="263" r:id="rId9"/>
    <p:sldId id="264" r:id="rId10"/>
    <p:sldId id="265" r:id="rId11"/>
    <p:sldId id="275" r:id="rId12"/>
    <p:sldId id="269" r:id="rId13"/>
    <p:sldId id="277" r:id="rId14"/>
    <p:sldId id="278" r:id="rId15"/>
    <p:sldId id="267" r:id="rId16"/>
    <p:sldId id="268" r:id="rId17"/>
    <p:sldId id="266" r:id="rId18"/>
    <p:sldId id="274" r:id="rId19"/>
    <p:sldId id="273" r:id="rId20"/>
    <p:sldId id="270" r:id="rId21"/>
    <p:sldId id="280" r:id="rId22"/>
    <p:sldId id="271" r:id="rId23"/>
    <p:sldId id="281" r:id="rId24"/>
    <p:sldId id="279" r:id="rId25"/>
    <p:sldId id="282" r:id="rId26"/>
    <p:sldId id="283" r:id="rId27"/>
    <p:sldId id="286" r:id="rId28"/>
    <p:sldId id="285" r:id="rId29"/>
    <p:sldId id="287" r:id="rId30"/>
    <p:sldId id="288" r:id="rId31"/>
    <p:sldId id="289" r:id="rId32"/>
    <p:sldId id="290" r:id="rId33"/>
    <p:sldId id="291" r:id="rId34"/>
    <p:sldId id="292" r:id="rId35"/>
    <p:sldId id="293" r:id="rId36"/>
    <p:sldId id="294" r:id="rId37"/>
  </p:sldIdLst>
  <p:sldSz cx="12192000" cy="6858000"/>
  <p:notesSz cx="6858000" cy="9144000"/>
  <p:defaultTextStyle>
    <a:defPPr>
      <a:defRPr lang="en"/>
    </a:defPPr>
    <a:lvl1pPr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1pPr>
    <a:lvl2pPr marL="4572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9144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3716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1828800" algn="l" defTabSz="457200"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286000" algn="l" defTabSz="914400" rtl="0" eaLnBrk="1" latinLnBrk="0" hangingPunct="1">
      <a:defRPr kern="1200">
        <a:solidFill>
          <a:schemeClr val="tx1"/>
        </a:solidFill>
        <a:latin typeface="Garamond" panose="02020404030301010803" pitchFamily="18" charset="0"/>
        <a:ea typeface="+mn-ea"/>
        <a:cs typeface="+mn-cs"/>
      </a:defRPr>
    </a:lvl6pPr>
    <a:lvl7pPr marL="2743200" algn="l" defTabSz="914400" rtl="0" eaLnBrk="1" latinLnBrk="0" hangingPunct="1">
      <a:defRPr kern="1200">
        <a:solidFill>
          <a:schemeClr val="tx1"/>
        </a:solidFill>
        <a:latin typeface="Garamond" panose="02020404030301010803" pitchFamily="18" charset="0"/>
        <a:ea typeface="+mn-ea"/>
        <a:cs typeface="+mn-cs"/>
      </a:defRPr>
    </a:lvl7pPr>
    <a:lvl8pPr marL="3200400" algn="l" defTabSz="914400" rtl="0" eaLnBrk="1" latinLnBrk="0" hangingPunct="1">
      <a:defRPr kern="1200">
        <a:solidFill>
          <a:schemeClr val="tx1"/>
        </a:solidFill>
        <a:latin typeface="Garamond" panose="02020404030301010803" pitchFamily="18" charset="0"/>
        <a:ea typeface="+mn-ea"/>
        <a:cs typeface="+mn-cs"/>
      </a:defRPr>
    </a:lvl8pPr>
    <a:lvl9pPr marL="3657600" algn="l" defTabSz="914400" rtl="0" eaLnBrk="1" latinLnBrk="0" hangingPunct="1">
      <a:defRPr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HD-PanelTitle-GrommetsCombine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88825"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2692400" y="3522663"/>
            <a:ext cx="681513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a:xfrm>
            <a:off x="7983538" y="5037138"/>
            <a:ext cx="896937" cy="279400"/>
          </a:xfrm>
        </p:spPr>
        <p:txBody>
          <a:bodyPr/>
          <a:lstStyle>
            <a:lvl1pPr>
              <a:defRPr/>
            </a:lvl1pPr>
          </a:lstStyle>
          <a:p>
            <a:pPr>
              <a:defRPr/>
            </a:pPr>
            <a:fld id="{11F15B56-5E6B-4C1A-977E-C34199F709C5}" type="datetimeFigureOut">
              <a:rPr lang="en-US"/>
              <a:pPr>
                <a:defRPr/>
              </a:pPr>
              <a:t>2/10/2024</a:t>
            </a:fld>
            <a:endParaRPr lang="en-US"/>
          </a:p>
        </p:txBody>
      </p:sp>
      <p:sp>
        <p:nvSpPr>
          <p:cNvPr id="7" name="Footer Placeholder 4"/>
          <p:cNvSpPr>
            <a:spLocks noGrp="1"/>
          </p:cNvSpPr>
          <p:nvPr>
            <p:ph type="ftr" sz="quarter" idx="11"/>
          </p:nvPr>
        </p:nvSpPr>
        <p:spPr>
          <a:xfrm>
            <a:off x="2692400" y="5037138"/>
            <a:ext cx="5214938" cy="279400"/>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8956675" y="5037138"/>
            <a:ext cx="550863" cy="279400"/>
          </a:xfrm>
        </p:spPr>
        <p:txBody>
          <a:bodyPr/>
          <a:lstStyle>
            <a:lvl1pPr>
              <a:defRPr/>
            </a:lvl1pPr>
          </a:lstStyle>
          <a:p>
            <a:pPr>
              <a:defRPr/>
            </a:pPr>
            <a:fld id="{B7B52FE3-9CD6-4ED7-9C6D-D62B2BE9E9EF}" type="slidenum">
              <a:rPr lang="en-US"/>
              <a:pPr>
                <a:defRPr/>
              </a:pPr>
              <a:t>‹#›</a:t>
            </a:fld>
            <a:endParaRPr lang="en-US"/>
          </a:p>
        </p:txBody>
      </p:sp>
    </p:spTree>
    <p:extLst>
      <p:ext uri="{BB962C8B-B14F-4D97-AF65-F5344CB8AC3E}">
        <p14:creationId xmlns:p14="http://schemas.microsoft.com/office/powerpoint/2010/main" val="141539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800D1004-40D4-46C0-AA4C-A4AFC36BC527}"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C6FC4D-C430-47FE-BED6-5EA49F8159F8}" type="slidenum">
              <a:rPr lang="en-US"/>
              <a:pPr>
                <a:defRPr/>
              </a:pPr>
              <a:t>‹#›</a:t>
            </a:fld>
            <a:endParaRPr lang="en-US"/>
          </a:p>
        </p:txBody>
      </p:sp>
    </p:spTree>
    <p:extLst>
      <p:ext uri="{BB962C8B-B14F-4D97-AF65-F5344CB8AC3E}">
        <p14:creationId xmlns:p14="http://schemas.microsoft.com/office/powerpoint/2010/main" val="1047102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3"/>
          <p:cNvCxnSpPr/>
          <p:nvPr/>
        </p:nvCxnSpPr>
        <p:spPr>
          <a:xfrm>
            <a:off x="1395413" y="41402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03868" y="982132"/>
            <a:ext cx="9592732" cy="2954868"/>
          </a:xfrm>
        </p:spPr>
        <p:txBody>
          <a:bodyP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A33694F1-237F-406E-AAA8-8E1B00D9D249}"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D1B5DA-E7DB-4DC1-BE83-570067F8239A}" type="slidenum">
              <a:rPr lang="en-US"/>
              <a:pPr>
                <a:defRPr/>
              </a:pPr>
              <a:t>‹#›</a:t>
            </a:fld>
            <a:endParaRPr lang="en-US"/>
          </a:p>
        </p:txBody>
      </p:sp>
    </p:spTree>
    <p:extLst>
      <p:ext uri="{BB962C8B-B14F-4D97-AF65-F5344CB8AC3E}">
        <p14:creationId xmlns:p14="http://schemas.microsoft.com/office/powerpoint/2010/main" val="255261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62013" y="8794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defRPr/>
            </a:pPr>
            <a:r>
              <a:rPr lang="en-US" altLang="en-US" sz="8000" smtClean="0"/>
              <a:t>“</a:t>
            </a:r>
          </a:p>
        </p:txBody>
      </p:sp>
      <p:sp>
        <p:nvSpPr>
          <p:cNvPr id="6" name="TextBox 5"/>
          <p:cNvSpPr txBox="1">
            <a:spLocks noChangeArrowheads="1"/>
          </p:cNvSpPr>
          <p:nvPr/>
        </p:nvSpPr>
        <p:spPr bwMode="auto">
          <a:xfrm>
            <a:off x="10599738" y="2827338"/>
            <a:ext cx="609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algn="r" eaLnBrk="1" hangingPunct="1">
              <a:defRPr/>
            </a:pPr>
            <a:r>
              <a:rPr lang="en-US" altLang="en-US" sz="8000" smtClean="0"/>
              <a:t>”</a:t>
            </a:r>
          </a:p>
        </p:txBody>
      </p:sp>
      <p:cxnSp>
        <p:nvCxnSpPr>
          <p:cNvPr id="7" name="Straight Connector 6"/>
          <p:cNvCxnSpPr/>
          <p:nvPr/>
        </p:nvCxnSpPr>
        <p:spPr>
          <a:xfrm>
            <a:off x="1395413" y="41402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370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8" name="Date Placeholder 3"/>
          <p:cNvSpPr>
            <a:spLocks noGrp="1"/>
          </p:cNvSpPr>
          <p:nvPr>
            <p:ph type="dt" sz="half" idx="14"/>
          </p:nvPr>
        </p:nvSpPr>
        <p:spPr/>
        <p:txBody>
          <a:bodyPr/>
          <a:lstStyle>
            <a:lvl1pPr>
              <a:defRPr/>
            </a:lvl1pPr>
          </a:lstStyle>
          <a:p>
            <a:pPr>
              <a:defRPr/>
            </a:pPr>
            <a:fld id="{554188C5-4CBD-45CF-99CF-E35AE3B32D35}" type="datetimeFigureOut">
              <a:rPr lang="en-US"/>
              <a:pPr>
                <a:defRPr/>
              </a:pPr>
              <a:t>2/10/2024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C00BAD1E-44AB-4AA4-B0D4-7961B6B196C0}" type="slidenum">
              <a:rPr lang="en-US"/>
              <a:pPr>
                <a:defRPr/>
              </a:pPr>
              <a:t>‹#›</a:t>
            </a:fld>
            <a:endParaRPr lang="en-US"/>
          </a:p>
        </p:txBody>
      </p:sp>
    </p:spTree>
    <p:extLst>
      <p:ext uri="{BB962C8B-B14F-4D97-AF65-F5344CB8AC3E}">
        <p14:creationId xmlns:p14="http://schemas.microsoft.com/office/powerpoint/2010/main" val="3541336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pPr>
              <a:defRPr/>
            </a:pPr>
            <a:fld id="{3B2BF7EA-1C16-4146-91CB-A0FC786BED6A}" type="datetimeFigureOut">
              <a:rPr lang="en-US"/>
              <a:pPr>
                <a:defRPr/>
              </a:pPr>
              <a:t>2/10/2024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7EC1F0-B174-47B0-8269-1EA0811CE116}" type="slidenum">
              <a:rPr lang="en-US"/>
              <a:pPr>
                <a:defRPr/>
              </a:pPr>
              <a:t>‹#›</a:t>
            </a:fld>
            <a:endParaRPr lang="en-US"/>
          </a:p>
        </p:txBody>
      </p:sp>
    </p:spTree>
    <p:extLst>
      <p:ext uri="{BB962C8B-B14F-4D97-AF65-F5344CB8AC3E}">
        <p14:creationId xmlns:p14="http://schemas.microsoft.com/office/powerpoint/2010/main" val="1278485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62013" y="8794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defRPr/>
            </a:pPr>
            <a:r>
              <a:rPr lang="en-US" altLang="en-US" sz="8000" smtClean="0"/>
              <a:t>“</a:t>
            </a:r>
          </a:p>
        </p:txBody>
      </p:sp>
      <p:sp>
        <p:nvSpPr>
          <p:cNvPr id="6" name="TextBox 5"/>
          <p:cNvSpPr txBox="1">
            <a:spLocks noChangeArrowheads="1"/>
          </p:cNvSpPr>
          <p:nvPr/>
        </p:nvSpPr>
        <p:spPr bwMode="auto">
          <a:xfrm>
            <a:off x="10599738" y="2598738"/>
            <a:ext cx="609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algn="r" eaLnBrk="1" hangingPunct="1">
              <a:defRPr/>
            </a:pPr>
            <a:r>
              <a:rPr lang="en-US" altLang="en-US" sz="8000" smtClean="0"/>
              <a:t>”</a:t>
            </a:r>
          </a:p>
        </p:txBody>
      </p:sp>
      <p:cxnSp>
        <p:nvCxnSpPr>
          <p:cNvPr id="7" name="Straight Connector 6"/>
          <p:cNvCxnSpPr/>
          <p:nvPr/>
        </p:nvCxnSpPr>
        <p:spPr>
          <a:xfrm>
            <a:off x="1395413" y="34290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243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8" name="Date Placeholder 3"/>
          <p:cNvSpPr>
            <a:spLocks noGrp="1"/>
          </p:cNvSpPr>
          <p:nvPr>
            <p:ph type="dt" sz="half" idx="14"/>
          </p:nvPr>
        </p:nvSpPr>
        <p:spPr/>
        <p:txBody>
          <a:bodyPr/>
          <a:lstStyle>
            <a:lvl1pPr>
              <a:defRPr/>
            </a:lvl1pPr>
          </a:lstStyle>
          <a:p>
            <a:pPr>
              <a:defRPr/>
            </a:pPr>
            <a:fld id="{4817AB6C-EFB5-49B6-8B15-304C4E87438B}" type="datetimeFigureOut">
              <a:rPr lang="en-US"/>
              <a:pPr>
                <a:defRPr/>
              </a:pPr>
              <a:t>2/10/2024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0" name="Slide Number Placeholder 5"/>
          <p:cNvSpPr>
            <a:spLocks noGrp="1"/>
          </p:cNvSpPr>
          <p:nvPr>
            <p:ph type="sldNum" sz="quarter" idx="16"/>
          </p:nvPr>
        </p:nvSpPr>
        <p:spPr/>
        <p:txBody>
          <a:bodyPr/>
          <a:lstStyle>
            <a:lvl1pPr>
              <a:defRPr/>
            </a:lvl1pPr>
          </a:lstStyle>
          <a:p>
            <a:pPr>
              <a:defRPr/>
            </a:pPr>
            <a:fld id="{FCD45CE5-6320-4337-A1C8-3F4AD04AB8CC}" type="slidenum">
              <a:rPr lang="en-US"/>
              <a:pPr>
                <a:defRPr/>
              </a:pPr>
              <a:t>‹#›</a:t>
            </a:fld>
            <a:endParaRPr lang="en-US"/>
          </a:p>
        </p:txBody>
      </p:sp>
    </p:spTree>
    <p:extLst>
      <p:ext uri="{BB962C8B-B14F-4D97-AF65-F5344CB8AC3E}">
        <p14:creationId xmlns:p14="http://schemas.microsoft.com/office/powerpoint/2010/main" val="1824548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5" name="Straight Connector 4"/>
          <p:cNvCxnSpPr/>
          <p:nvPr/>
        </p:nvCxnSpPr>
        <p:spPr>
          <a:xfrm>
            <a:off x="1395413" y="34290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5401" y="982132"/>
            <a:ext cx="9609666" cy="2243668"/>
          </a:xfrm>
        </p:spPr>
        <p:txBody>
          <a:bodyPr rtlCol="0">
            <a:normAutofit/>
          </a:bodyPr>
          <a:lstStyle>
            <a:lvl1pPr>
              <a:defRPr lang="en-US" b="0" dirty="0"/>
            </a:lvl1pPr>
          </a:lstStyle>
          <a:p>
            <a:pPr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6" name="Date Placeholder 3"/>
          <p:cNvSpPr>
            <a:spLocks noGrp="1"/>
          </p:cNvSpPr>
          <p:nvPr>
            <p:ph type="dt" sz="half" idx="14"/>
          </p:nvPr>
        </p:nvSpPr>
        <p:spPr/>
        <p:txBody>
          <a:bodyPr/>
          <a:lstStyle>
            <a:lvl1pPr>
              <a:defRPr/>
            </a:lvl1pPr>
          </a:lstStyle>
          <a:p>
            <a:pPr>
              <a:defRPr/>
            </a:pPr>
            <a:fld id="{EEFA7596-5AA5-474C-BC9A-AAD2D282875A}" type="datetimeFigureOut">
              <a:rPr lang="en-US"/>
              <a:pPr>
                <a:defRPr/>
              </a:pPr>
              <a:t>2/10/2024</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92863510-8EAC-403D-822E-D0096C5564BC}" type="slidenum">
              <a:rPr lang="en-US"/>
              <a:pPr>
                <a:defRPr/>
              </a:pPr>
              <a:t>‹#›</a:t>
            </a:fld>
            <a:endParaRPr lang="en-US"/>
          </a:p>
        </p:txBody>
      </p:sp>
    </p:spTree>
    <p:extLst>
      <p:ext uri="{BB962C8B-B14F-4D97-AF65-F5344CB8AC3E}">
        <p14:creationId xmlns:p14="http://schemas.microsoft.com/office/powerpoint/2010/main" val="1193097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F29A7E6-B615-4EC9-A429-FEBC3F98CFD8}"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B02975-F526-4C19-9411-6731A952CE4D}" type="slidenum">
              <a:rPr lang="en-US"/>
              <a:pPr>
                <a:defRPr/>
              </a:pPr>
              <a:t>‹#›</a:t>
            </a:fld>
            <a:endParaRPr lang="en-US"/>
          </a:p>
        </p:txBody>
      </p:sp>
    </p:spTree>
    <p:extLst>
      <p:ext uri="{BB962C8B-B14F-4D97-AF65-F5344CB8AC3E}">
        <p14:creationId xmlns:p14="http://schemas.microsoft.com/office/powerpoint/2010/main" val="95067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886460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08081C7-D413-4AE0-B524-8DD0DBDA1079}"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61D6A6-57D6-498C-A3BF-49784CC5BFFF}" type="slidenum">
              <a:rPr lang="en-US"/>
              <a:pPr>
                <a:defRPr/>
              </a:pPr>
              <a:t>‹#›</a:t>
            </a:fld>
            <a:endParaRPr lang="en-US"/>
          </a:p>
        </p:txBody>
      </p:sp>
    </p:spTree>
    <p:extLst>
      <p:ext uri="{BB962C8B-B14F-4D97-AF65-F5344CB8AC3E}">
        <p14:creationId xmlns:p14="http://schemas.microsoft.com/office/powerpoint/2010/main" val="402464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395413" y="2420938"/>
            <a:ext cx="9407525"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8AE62CCA-F97E-4344-89F5-6DA58FF67249}"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D1A135-0C4F-4525-A292-AAA3C3D15E9E}" type="slidenum">
              <a:rPr lang="en-US"/>
              <a:pPr>
                <a:defRPr/>
              </a:pPr>
              <a:t>‹#›</a:t>
            </a:fld>
            <a:endParaRPr lang="en-US"/>
          </a:p>
        </p:txBody>
      </p:sp>
    </p:spTree>
    <p:extLst>
      <p:ext uri="{BB962C8B-B14F-4D97-AF65-F5344CB8AC3E}">
        <p14:creationId xmlns:p14="http://schemas.microsoft.com/office/powerpoint/2010/main" val="3271153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2012950" y="3709988"/>
            <a:ext cx="81629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0F618EA3-F2B9-4170-AB6D-DF4EE003DE0F}"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1BCC84-8489-43F1-BE93-CA26C9E193D0}" type="slidenum">
              <a:rPr lang="en-US"/>
              <a:pPr>
                <a:defRPr/>
              </a:pPr>
              <a:t>‹#›</a:t>
            </a:fld>
            <a:endParaRPr lang="en-US"/>
          </a:p>
        </p:txBody>
      </p:sp>
    </p:spTree>
    <p:extLst>
      <p:ext uri="{BB962C8B-B14F-4D97-AF65-F5344CB8AC3E}">
        <p14:creationId xmlns:p14="http://schemas.microsoft.com/office/powerpoint/2010/main" val="100949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A1B8DD41-376A-4DB9-A370-37A0DB36D8A7}" type="datetimeFigureOut">
              <a:rPr lang="en-US"/>
              <a:pPr>
                <a:defRPr/>
              </a:pPr>
              <a:t>2/10/2024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751D142-368A-4834-A4D6-8ECA2321401F}" type="slidenum">
              <a:rPr lang="en-US"/>
              <a:pPr>
                <a:defRPr/>
              </a:pPr>
              <a:t>‹#›</a:t>
            </a:fld>
            <a:endParaRPr lang="en-US"/>
          </a:p>
        </p:txBody>
      </p:sp>
    </p:spTree>
    <p:extLst>
      <p:ext uri="{BB962C8B-B14F-4D97-AF65-F5344CB8AC3E}">
        <p14:creationId xmlns:p14="http://schemas.microsoft.com/office/powerpoint/2010/main" val="41373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1" y="3243262"/>
            <a:ext cx="4718304" cy="263260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6292B398-9F58-4F45-B480-068CDE61D0C0}" type="datetimeFigureOut">
              <a:rPr lang="en-US"/>
              <a:pPr>
                <a:defRPr/>
              </a:pPr>
              <a:t>2/10/2024</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BDDA05FE-68AA-4976-88CC-EF728694512C}" type="slidenum">
              <a:rPr lang="en-US"/>
              <a:pPr>
                <a:defRPr/>
              </a:pPr>
              <a:t>‹#›</a:t>
            </a:fld>
            <a:endParaRPr lang="en-US"/>
          </a:p>
        </p:txBody>
      </p:sp>
    </p:spTree>
    <p:extLst>
      <p:ext uri="{BB962C8B-B14F-4D97-AF65-F5344CB8AC3E}">
        <p14:creationId xmlns:p14="http://schemas.microsoft.com/office/powerpoint/2010/main" val="1767921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fld id="{C63A9ED1-319B-4E60-9635-70ABD8DB9709}" type="datetimeFigureOut">
              <a:rPr lang="en-US"/>
              <a:pPr>
                <a:defRPr/>
              </a:pPr>
              <a:t>2/10/2024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083F692D-B817-4080-BFC2-A50C4A8A4472}" type="slidenum">
              <a:rPr lang="en-US"/>
              <a:pPr>
                <a:defRPr/>
              </a:pPr>
              <a:t>‹#›</a:t>
            </a:fld>
            <a:endParaRPr lang="en-US"/>
          </a:p>
        </p:txBody>
      </p:sp>
    </p:spTree>
    <p:extLst>
      <p:ext uri="{BB962C8B-B14F-4D97-AF65-F5344CB8AC3E}">
        <p14:creationId xmlns:p14="http://schemas.microsoft.com/office/powerpoint/2010/main" val="2111218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C68D0D-D202-4770-A1C1-DA7F4703BE8D}" type="datetimeFigureOut">
              <a:rPr lang="en-US"/>
              <a:pPr>
                <a:defRPr/>
              </a:pPr>
              <a:t>2/10/2024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E4B32CE-B5F7-4CF2-B550-409576BB8FE3}" type="slidenum">
              <a:rPr lang="en-US"/>
              <a:pPr>
                <a:defRPr/>
              </a:pPr>
              <a:t>‹#›</a:t>
            </a:fld>
            <a:endParaRPr lang="en-US"/>
          </a:p>
        </p:txBody>
      </p:sp>
    </p:spTree>
    <p:extLst>
      <p:ext uri="{BB962C8B-B14F-4D97-AF65-F5344CB8AC3E}">
        <p14:creationId xmlns:p14="http://schemas.microsoft.com/office/powerpoint/2010/main" val="3280305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395413" y="2913063"/>
            <a:ext cx="35147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Date Placeholder 4"/>
          <p:cNvSpPr>
            <a:spLocks noGrp="1"/>
          </p:cNvSpPr>
          <p:nvPr>
            <p:ph type="dt" sz="half" idx="10"/>
          </p:nvPr>
        </p:nvSpPr>
        <p:spPr/>
        <p:txBody>
          <a:bodyPr/>
          <a:lstStyle>
            <a:lvl1pPr>
              <a:defRPr/>
            </a:lvl1pPr>
          </a:lstStyle>
          <a:p>
            <a:pPr>
              <a:defRPr/>
            </a:pPr>
            <a:fld id="{05D245C9-50A4-4F8E-BF76-5A046FE91027}" type="datetimeFigureOut">
              <a:rPr lang="en-US"/>
              <a:pPr>
                <a:defRPr/>
              </a:pPr>
              <a:t>2/10/2024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0FD0A7D-762D-4CF5-BD9D-F5EC331E9C58}" type="slidenum">
              <a:rPr lang="en-US"/>
              <a:pPr>
                <a:defRPr/>
              </a:pPr>
              <a:t>‹#›</a:t>
            </a:fld>
            <a:endParaRPr lang="en-US"/>
          </a:p>
        </p:txBody>
      </p:sp>
    </p:spTree>
    <p:extLst>
      <p:ext uri="{BB962C8B-B14F-4D97-AF65-F5344CB8AC3E}">
        <p14:creationId xmlns:p14="http://schemas.microsoft.com/office/powerpoint/2010/main" val="218150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295399" y="3255432"/>
            <a:ext cx="6241816"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13B82B1A-7E9B-4571-978E-025F5AD85E03}" type="datetimeFigureOut">
              <a:rPr lang="en-US"/>
              <a:pPr>
                <a:defRPr/>
              </a:pPr>
              <a:t>2/10/2024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7A72BA-A6C2-4EF0-B9DE-7AF45F355BC1}" type="slidenum">
              <a:rPr lang="en-US"/>
              <a:pPr>
                <a:defRPr/>
              </a:pPr>
              <a:t>‹#›</a:t>
            </a:fld>
            <a:endParaRPr lang="en-US"/>
          </a:p>
        </p:txBody>
      </p:sp>
    </p:spTree>
    <p:extLst>
      <p:ext uri="{BB962C8B-B14F-4D97-AF65-F5344CB8AC3E}">
        <p14:creationId xmlns:p14="http://schemas.microsoft.com/office/powerpoint/2010/main" val="785997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pic>
        <p:nvPicPr>
          <p:cNvPr id="1026" name="Picture 6" descr="HD-PanelContent-GrommetsCombined.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12188825"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1295400" y="982663"/>
            <a:ext cx="9601200"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295400" y="2557463"/>
            <a:ext cx="960120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8677275" y="5969000"/>
            <a:ext cx="1600200" cy="279400"/>
          </a:xfrm>
          <a:prstGeom prst="rect">
            <a:avLst/>
          </a:prstGeom>
        </p:spPr>
        <p:txBody>
          <a:bodyPr vert="horz" lIns="91440" tIns="45720" rIns="91440" bIns="45720" rtlCol="0" anchor="ctr"/>
          <a:lstStyle>
            <a:lvl1pPr algn="r" eaLnBrk="1" fontAlgn="auto" hangingPunct="1">
              <a:spcBef>
                <a:spcPts val="0"/>
              </a:spcBef>
              <a:spcAft>
                <a:spcPts val="0"/>
              </a:spcAft>
              <a:defRPr sz="1000" b="0" i="0">
                <a:solidFill>
                  <a:schemeClr val="tx1"/>
                </a:solidFill>
                <a:effectLst/>
                <a:latin typeface="+mn-lt"/>
              </a:defRPr>
            </a:lvl1pPr>
          </a:lstStyle>
          <a:p>
            <a:pPr>
              <a:defRPr/>
            </a:pPr>
            <a:fld id="{EDD87D00-E37B-47ED-BA7D-0AF8B6CA9E4A}" type="datetimeFigureOut">
              <a:rPr lang="en-US"/>
              <a:pPr>
                <a:defRPr/>
              </a:pPr>
              <a:t>2/10/2024</a:t>
            </a:fld>
            <a:endParaRPr lang="en-US"/>
          </a:p>
        </p:txBody>
      </p:sp>
      <p:sp>
        <p:nvSpPr>
          <p:cNvPr id="5" name="Footer Placeholder 4"/>
          <p:cNvSpPr>
            <a:spLocks noGrp="1"/>
          </p:cNvSpPr>
          <p:nvPr>
            <p:ph type="ftr" sz="quarter" idx="3"/>
          </p:nvPr>
        </p:nvSpPr>
        <p:spPr>
          <a:xfrm>
            <a:off x="1295400" y="5969000"/>
            <a:ext cx="7305675" cy="279400"/>
          </a:xfrm>
          <a:prstGeom prst="rect">
            <a:avLst/>
          </a:prstGeom>
        </p:spPr>
        <p:txBody>
          <a:bodyPr vert="horz" lIns="91440" tIns="45720" rIns="91440" bIns="45720" rtlCol="0" anchor="ctr"/>
          <a:lstStyle>
            <a:lvl1pPr algn="l" eaLnBrk="1" fontAlgn="auto" hangingPunct="1">
              <a:spcBef>
                <a:spcPts val="0"/>
              </a:spcBef>
              <a:spcAft>
                <a:spcPts val="0"/>
              </a:spcAft>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10353675" y="5969000"/>
            <a:ext cx="542925" cy="279400"/>
          </a:xfrm>
          <a:prstGeom prst="rect">
            <a:avLst/>
          </a:prstGeom>
        </p:spPr>
        <p:txBody>
          <a:bodyPr vert="horz" lIns="91440" tIns="45720" rIns="91440" bIns="45720" rtlCol="0" anchor="ctr"/>
          <a:lstStyle>
            <a:lvl1pPr algn="r" eaLnBrk="1" fontAlgn="auto" hangingPunct="1">
              <a:spcBef>
                <a:spcPts val="0"/>
              </a:spcBef>
              <a:spcAft>
                <a:spcPts val="0"/>
              </a:spcAft>
              <a:defRPr sz="1000" b="0" i="0">
                <a:solidFill>
                  <a:schemeClr val="tx1"/>
                </a:solidFill>
                <a:effectLst/>
                <a:latin typeface="+mn-lt"/>
              </a:defRPr>
            </a:lvl1pPr>
          </a:lstStyle>
          <a:p>
            <a:pPr>
              <a:defRPr/>
            </a:pPr>
            <a:fld id="{110BACC0-AF40-4BA0-AF74-E005394841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03" r:id="rId7"/>
    <p:sldLayoutId id="2147483813" r:id="rId8"/>
    <p:sldLayoutId id="2147483804" r:id="rId9"/>
    <p:sldLayoutId id="2147483805" r:id="rId10"/>
    <p:sldLayoutId id="2147483814" r:id="rId11"/>
    <p:sldLayoutId id="2147483815" r:id="rId12"/>
    <p:sldLayoutId id="2147483806" r:id="rId13"/>
    <p:sldLayoutId id="2147483816" r:id="rId14"/>
    <p:sldLayoutId id="2147483817" r:id="rId15"/>
    <p:sldLayoutId id="2147483818" r:id="rId16"/>
    <p:sldLayoutId id="2147483819" r:id="rId17"/>
  </p:sldLayoutIdLst>
  <p:txStyles>
    <p:titleStyle>
      <a:lvl1pPr algn="ctr" defTabSz="457200" rtl="0" eaLnBrk="0" fontAlgn="base" hangingPunct="0">
        <a:spcBef>
          <a:spcPct val="0"/>
        </a:spcBef>
        <a:spcAft>
          <a:spcPct val="0"/>
        </a:spcAft>
        <a:defRPr sz="44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400">
          <a:solidFill>
            <a:srgbClr val="262626"/>
          </a:solidFill>
          <a:latin typeface="Garamond" panose="02020404030301010803" pitchFamily="18" charset="0"/>
        </a:defRPr>
      </a:lvl2pPr>
      <a:lvl3pPr algn="ctr" defTabSz="457200" rtl="0" eaLnBrk="0" fontAlgn="base" hangingPunct="0">
        <a:spcBef>
          <a:spcPct val="0"/>
        </a:spcBef>
        <a:spcAft>
          <a:spcPct val="0"/>
        </a:spcAft>
        <a:defRPr sz="4400">
          <a:solidFill>
            <a:srgbClr val="262626"/>
          </a:solidFill>
          <a:latin typeface="Garamond" panose="02020404030301010803" pitchFamily="18" charset="0"/>
        </a:defRPr>
      </a:lvl3pPr>
      <a:lvl4pPr algn="ctr" defTabSz="457200" rtl="0" eaLnBrk="0" fontAlgn="base" hangingPunct="0">
        <a:spcBef>
          <a:spcPct val="0"/>
        </a:spcBef>
        <a:spcAft>
          <a:spcPct val="0"/>
        </a:spcAft>
        <a:defRPr sz="4400">
          <a:solidFill>
            <a:srgbClr val="262626"/>
          </a:solidFill>
          <a:latin typeface="Garamond" panose="02020404030301010803" pitchFamily="18" charset="0"/>
        </a:defRPr>
      </a:lvl4pPr>
      <a:lvl5pPr algn="ctr" defTabSz="457200" rtl="0" eaLnBrk="0" fontAlgn="base" hangingPunct="0">
        <a:spcBef>
          <a:spcPct val="0"/>
        </a:spcBef>
        <a:spcAft>
          <a:spcPct val="0"/>
        </a:spcAft>
        <a:defRPr sz="44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2692400" y="1724025"/>
            <a:ext cx="6815138" cy="1662113"/>
          </a:xfrm>
        </p:spPr>
        <p:txBody>
          <a:bodyPr/>
          <a:lstStyle/>
          <a:p>
            <a:pPr eaLnBrk="1" hangingPunct="1"/>
            <a:r>
              <a:rPr lang="en" altLang="en-US" sz="4000" smtClean="0">
                <a:ln>
                  <a:noFill/>
                </a:ln>
              </a:rPr>
              <a:t>Chronic renal failure </a:t>
            </a:r>
            <a:r>
              <a:rPr lang="sr-Cyrl-RS" altLang="en-US" sz="4000" smtClean="0">
                <a:ln>
                  <a:noFill/>
                </a:ln>
              </a:rPr>
              <a:t/>
            </a:r>
            <a:br>
              <a:rPr lang="sr-Cyrl-RS" altLang="en-US" sz="4000" smtClean="0">
                <a:ln>
                  <a:noFill/>
                </a:ln>
              </a:rPr>
            </a:br>
            <a:r>
              <a:rPr lang="en" altLang="en-US" sz="4000" smtClean="0">
                <a:ln>
                  <a:noFill/>
                </a:ln>
              </a:rPr>
              <a:t>- case report</a:t>
            </a:r>
            <a:endParaRPr lang="en-US" altLang="en-US" sz="4000" smtClean="0">
              <a:ln>
                <a:noFill/>
              </a:ln>
            </a:endParaRPr>
          </a:p>
        </p:txBody>
      </p:sp>
      <p:sp>
        <p:nvSpPr>
          <p:cNvPr id="3" name="Subtitle 2"/>
          <p:cNvSpPr>
            <a:spLocks noGrp="1"/>
          </p:cNvSpPr>
          <p:nvPr>
            <p:ph type="subTitle" idx="1"/>
          </p:nvPr>
        </p:nvSpPr>
        <p:spPr>
          <a:xfrm>
            <a:off x="2692400" y="3657600"/>
            <a:ext cx="6815138" cy="1706563"/>
          </a:xfrm>
        </p:spPr>
        <p:txBody>
          <a:bodyPr rtlCol="0">
            <a:normAutofit/>
          </a:bodyPr>
          <a:lstStyle/>
          <a:p>
            <a:pPr eaLnBrk="1" fontAlgn="auto" hangingPunct="1">
              <a:buFont typeface="Arial"/>
              <a:buNone/>
              <a:defRPr/>
            </a:pPr>
            <a:r>
              <a:rPr lang="en" smtClean="0"/>
              <a:t>Asisstant proffesor Tomislav Nikolić</a:t>
            </a:r>
            <a:endParaRPr lang="en-US" smtClean="0"/>
          </a:p>
          <a:p>
            <a:pPr eaLnBrk="1" fontAlgn="auto" hangingPunct="1">
              <a:buFont typeface="Arial"/>
              <a:buNone/>
              <a:defRPr/>
            </a:pPr>
            <a:r>
              <a:rPr lang="en" smtClean="0"/>
              <a:t>Faculty of Medical Sciences Kragujevac</a:t>
            </a:r>
            <a:endParaRPr lang="en-US"/>
          </a:p>
        </p:txBody>
      </p:sp>
      <p:pic>
        <p:nvPicPr>
          <p:cNvPr id="1536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60838" y="150813"/>
            <a:ext cx="4445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259"/>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 altLang="en-US" smtClean="0">
                <a:ln>
                  <a:noFill/>
                </a:ln>
              </a:rPr>
              <a:t>Diagnostics</a:t>
            </a:r>
            <a:endParaRPr lang="en-US" altLang="en-US" smtClean="0">
              <a:ln>
                <a:noFill/>
              </a:ln>
            </a:endParaRPr>
          </a:p>
        </p:txBody>
      </p:sp>
      <p:sp>
        <p:nvSpPr>
          <p:cNvPr id="3" name="Content Placeholder 2"/>
          <p:cNvSpPr>
            <a:spLocks noGrp="1"/>
          </p:cNvSpPr>
          <p:nvPr>
            <p:ph idx="1"/>
          </p:nvPr>
        </p:nvSpPr>
        <p:spPr/>
        <p:txBody>
          <a:bodyPr rtlCol="0">
            <a:normAutofit/>
          </a:bodyPr>
          <a:lstStyle/>
          <a:p>
            <a:pPr eaLnBrk="1" fontAlgn="auto" hangingPunct="1">
              <a:buFont typeface="Arial"/>
              <a:buChar char="•"/>
              <a:defRPr/>
            </a:pPr>
            <a:r>
              <a:rPr lang="en" i="1" smtClean="0">
                <a:solidFill>
                  <a:schemeClr val="tx1">
                    <a:lumMod val="85000"/>
                    <a:lumOff val="15000"/>
                  </a:schemeClr>
                </a:solidFill>
              </a:rPr>
              <a:t>Ultrasound examination of the kidneys </a:t>
            </a:r>
            <a:r>
              <a:rPr lang="en" smtClean="0">
                <a:solidFill>
                  <a:schemeClr val="tx1">
                    <a:lumMod val="85000"/>
                    <a:lumOff val="15000"/>
                  </a:schemeClr>
                </a:solidFill>
              </a:rPr>
              <a:t>:</a:t>
            </a:r>
          </a:p>
          <a:p>
            <a:pPr marL="0" indent="0" algn="just" eaLnBrk="1" fontAlgn="auto" hangingPunct="1">
              <a:buFont typeface="Arial"/>
              <a:buNone/>
              <a:defRPr/>
            </a:pPr>
            <a:r>
              <a:rPr lang="en" smtClean="0">
                <a:solidFill>
                  <a:schemeClr val="tx1">
                    <a:lumMod val="85000"/>
                    <a:lumOff val="15000"/>
                  </a:schemeClr>
                </a:solidFill>
              </a:rPr>
              <a:t>Right kidney of normal position, irregular shape, dimensions 9.2 x 5.0 cm, hyperecho of geno parenchyma 1.2 cm thick, without signs of hydronephrosis and calculosis. Left kidney of normal position, irregular shape, dimensions 9.0 x 4.8 cm, hyperechoic parenchyma, thickness 1.3 cm, without signs of hydronephrosis and calculosis. Prostate inhomogeneous, size 3.6 x 3.2 cm.</a:t>
            </a:r>
            <a:endParaRPr lang="en-US">
              <a:solidFill>
                <a:schemeClr val="tx1">
                  <a:lumMod val="85000"/>
                  <a:lumOff val="15000"/>
                </a:schemeClr>
              </a:solidFill>
            </a:endParaRPr>
          </a:p>
        </p:txBody>
      </p:sp>
    </p:spTree>
  </p:cSld>
  <p:clrMapOvr>
    <a:masterClrMapping/>
  </p:clrMapOvr>
  <p:transition spd="slow" advTm="66988"/>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 altLang="en-US" smtClean="0">
                <a:ln>
                  <a:noFill/>
                </a:ln>
              </a:rPr>
              <a:t>Diagnostics</a:t>
            </a:r>
            <a:endParaRPr lang="en-US" altLang="en-US" smtClean="0">
              <a:ln>
                <a:noFill/>
              </a:ln>
            </a:endParaRPr>
          </a:p>
        </p:txBody>
      </p:sp>
      <p:sp>
        <p:nvSpPr>
          <p:cNvPr id="25603" name="Content Placeholder 2"/>
          <p:cNvSpPr>
            <a:spLocks noGrp="1"/>
          </p:cNvSpPr>
          <p:nvPr>
            <p:ph idx="1"/>
          </p:nvPr>
        </p:nvSpPr>
        <p:spPr/>
        <p:txBody>
          <a:bodyPr/>
          <a:lstStyle/>
          <a:p>
            <a:pPr algn="just" eaLnBrk="1" hangingPunct="1"/>
            <a:r>
              <a:rPr lang="en" altLang="en-US" i="1" smtClean="0"/>
              <a:t>Echo examination of the heart: </a:t>
            </a:r>
            <a:r>
              <a:rPr lang="en" altLang="en-US" smtClean="0"/>
              <a:t>Left ventricle of increased dimensions in systole and diastole, left atrium of borderline dimensions. Present mitral regurgitation 2++, left ventricular ejection fraction 35-40%. Aorta of normal dimensions, sclerotic walls.</a:t>
            </a:r>
          </a:p>
          <a:p>
            <a:pPr eaLnBrk="1" hangingPunct="1"/>
            <a:endParaRPr lang="en-US" altLang="en-US" smtClean="0"/>
          </a:p>
        </p:txBody>
      </p:sp>
    </p:spTree>
  </p:cSld>
  <p:clrMapOvr>
    <a:masterClrMapping/>
  </p:clrMapOvr>
  <p:transition spd="slow" advTm="23035"/>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 altLang="en-US" smtClean="0">
                <a:ln>
                  <a:noFill/>
                </a:ln>
              </a:rPr>
              <a:t>Diagnostics</a:t>
            </a:r>
            <a:endParaRPr lang="en-US" altLang="en-US" smtClean="0">
              <a:ln>
                <a:noFill/>
              </a:ln>
            </a:endParaRPr>
          </a:p>
        </p:txBody>
      </p:sp>
      <p:sp>
        <p:nvSpPr>
          <p:cNvPr id="26627" name="Content Placeholder 2"/>
          <p:cNvSpPr>
            <a:spLocks noGrp="1"/>
          </p:cNvSpPr>
          <p:nvPr>
            <p:ph idx="1"/>
          </p:nvPr>
        </p:nvSpPr>
        <p:spPr/>
        <p:txBody>
          <a:bodyPr/>
          <a:lstStyle/>
          <a:p>
            <a:pPr eaLnBrk="1" hangingPunct="1"/>
            <a:r>
              <a:rPr lang="en" altLang="en-US" b="1" smtClean="0"/>
              <a:t>Creatinine clearance </a:t>
            </a:r>
            <a:r>
              <a:rPr lang="en" altLang="en-US" smtClean="0"/>
              <a:t>does not make sense to determine at this time because kidney function is impaired, so the strength of glomerular filtration would be underestimated. Creatinine clearance should be determined when establishing a stationary state of renal function.</a:t>
            </a:r>
          </a:p>
          <a:p>
            <a:pPr eaLnBrk="1" hangingPunct="1"/>
            <a:endParaRPr lang="en-US" altLang="en-US" smtClean="0"/>
          </a:p>
        </p:txBody>
      </p:sp>
    </p:spTree>
  </p:cSld>
  <p:clrMapOvr>
    <a:masterClrMapping/>
  </p:clrMapOvr>
  <p:transition spd="slow" advTm="15631"/>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293813" y="1463675"/>
            <a:ext cx="3717925" cy="635000"/>
          </a:xfrm>
        </p:spPr>
        <p:txBody>
          <a:bodyPr>
            <a:normAutofit fontScale="90000"/>
          </a:bodyPr>
          <a:lstStyle/>
          <a:p>
            <a:pPr eaLnBrk="1" hangingPunct="1">
              <a:defRPr/>
            </a:pPr>
            <a:r>
              <a:rPr lang="en" altLang="en-US" sz="4400" smtClean="0">
                <a:ln>
                  <a:noFill/>
                </a:ln>
              </a:rPr>
              <a:t>Diagnostics</a:t>
            </a:r>
            <a:endParaRPr lang="en-US" altLang="en-US" sz="4400" smtClean="0">
              <a:ln>
                <a:noFill/>
              </a:ln>
            </a:endParaRPr>
          </a:p>
        </p:txBody>
      </p:sp>
      <p:pic>
        <p:nvPicPr>
          <p:cNvPr id="27651"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173788" y="876300"/>
            <a:ext cx="4511675" cy="4656138"/>
          </a:xfrm>
        </p:spPr>
      </p:pic>
      <p:sp>
        <p:nvSpPr>
          <p:cNvPr id="27652" name="Text Placeholder 3"/>
          <p:cNvSpPr>
            <a:spLocks noGrp="1"/>
          </p:cNvSpPr>
          <p:nvPr>
            <p:ph type="body" sz="half" idx="2"/>
          </p:nvPr>
        </p:nvSpPr>
        <p:spPr>
          <a:xfrm>
            <a:off x="1293813" y="3030538"/>
            <a:ext cx="3717925" cy="3317875"/>
          </a:xfrm>
        </p:spPr>
        <p:txBody>
          <a:bodyPr/>
          <a:lstStyle/>
          <a:p>
            <a:pPr eaLnBrk="1" hangingPunct="1"/>
            <a:r>
              <a:rPr lang="en" altLang="en-US" sz="2000" u="sng" smtClean="0"/>
              <a:t>Radiograph of the lungs and heart </a:t>
            </a:r>
            <a:r>
              <a:rPr lang="en" altLang="en-US" sz="2000" smtClean="0"/>
              <a:t>: Enlarged cardiac shadow, accentuated interstitium, without active pathological changes. Costo-phrenic sinuses free. Cardiac shadow enlarged at the expense of the left ventricle </a:t>
            </a:r>
            <a:r>
              <a:rPr lang="en" altLang="en-US" smtClean="0"/>
              <a:t>.</a:t>
            </a:r>
            <a:endParaRPr lang="en-US" altLang="en-US" smtClean="0"/>
          </a:p>
          <a:p>
            <a:pPr eaLnBrk="1" hangingPunct="1"/>
            <a:endParaRPr lang="en-US" altLang="en-US" smtClean="0"/>
          </a:p>
          <a:p>
            <a:pPr eaLnBrk="1" hangingPunct="1"/>
            <a:endParaRPr lang="en-US" altLang="en-US" smtClean="0"/>
          </a:p>
          <a:p>
            <a:pPr eaLnBrk="1" hangingPunct="1"/>
            <a:r>
              <a:rPr lang="en" altLang="en-US" sz="1000" i="1" smtClean="0"/>
              <a:t>https://radiopaedia.org/articles/congestive-cardiac-failure</a:t>
            </a:r>
            <a:endParaRPr lang="ru-RU" altLang="en-US" sz="1000" i="1" smtClean="0"/>
          </a:p>
          <a:p>
            <a:pPr eaLnBrk="1" hangingPunct="1"/>
            <a:endParaRPr lang="en-US" altLang="en-US" smtClean="0"/>
          </a:p>
        </p:txBody>
      </p:sp>
    </p:spTree>
  </p:cSld>
  <p:clrMapOvr>
    <a:masterClrMapping/>
  </p:clrMapOvr>
  <p:transition spd="slow" advTm="1992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168400" y="744538"/>
            <a:ext cx="3717925" cy="1371600"/>
          </a:xfrm>
        </p:spPr>
        <p:txBody>
          <a:bodyPr/>
          <a:lstStyle/>
          <a:p>
            <a:pPr eaLnBrk="1" hangingPunct="1"/>
            <a:r>
              <a:rPr lang="en" altLang="en-US" sz="4400" smtClean="0">
                <a:ln>
                  <a:noFill/>
                </a:ln>
              </a:rPr>
              <a:t>Diagnostics</a:t>
            </a:r>
            <a:endParaRPr lang="en-US" altLang="en-US" sz="4400" smtClean="0">
              <a:ln>
                <a:noFill/>
              </a:ln>
            </a:endParaRPr>
          </a:p>
        </p:txBody>
      </p:sp>
      <p:sp>
        <p:nvSpPr>
          <p:cNvPr id="4" name="Text Placeholder 3"/>
          <p:cNvSpPr>
            <a:spLocks noGrp="1"/>
          </p:cNvSpPr>
          <p:nvPr>
            <p:ph type="body" sz="half" idx="2"/>
          </p:nvPr>
        </p:nvSpPr>
        <p:spPr>
          <a:xfrm>
            <a:off x="531813" y="2954338"/>
            <a:ext cx="4781550" cy="3324225"/>
          </a:xfrm>
        </p:spPr>
        <p:txBody>
          <a:bodyPr rtlCol="0">
            <a:normAutofit lnSpcReduction="10000"/>
          </a:bodyPr>
          <a:lstStyle/>
          <a:p>
            <a:pPr eaLnBrk="1" fontAlgn="auto" hangingPunct="1">
              <a:buFont typeface="Arial"/>
              <a:buNone/>
              <a:defRPr/>
            </a:pPr>
            <a:r>
              <a:rPr lang="en" sz="2000" u="sng" smtClean="0">
                <a:solidFill>
                  <a:schemeClr val="tx1">
                    <a:lumMod val="85000"/>
                    <a:lumOff val="15000"/>
                  </a:schemeClr>
                </a:solidFill>
              </a:rPr>
              <a:t>Urotract echo </a:t>
            </a:r>
            <a:r>
              <a:rPr lang="en" sz="2000" smtClean="0">
                <a:solidFill>
                  <a:schemeClr val="tx1">
                    <a:lumMod val="85000"/>
                    <a:lumOff val="15000"/>
                  </a:schemeClr>
                </a:solidFill>
              </a:rPr>
              <a:t>: Right </a:t>
            </a:r>
            <a:r>
              <a:rPr lang="en" sz="2000">
                <a:solidFill>
                  <a:schemeClr val="tx1">
                    <a:lumMod val="85000"/>
                    <a:lumOff val="15000"/>
                  </a:schemeClr>
                </a:solidFill>
              </a:rPr>
              <a:t>kidney of normal position, irregular shape, dimensions 9.2 x 5.0 cm, </a:t>
            </a:r>
            <a:r>
              <a:rPr lang="en" sz="2000" smtClean="0">
                <a:solidFill>
                  <a:schemeClr val="tx1">
                    <a:lumMod val="85000"/>
                    <a:lumOff val="15000"/>
                  </a:schemeClr>
                </a:solidFill>
              </a:rPr>
              <a:t>hyperecho of the genoparenchyma </a:t>
            </a:r>
            <a:r>
              <a:rPr lang="en" sz="2000">
                <a:solidFill>
                  <a:schemeClr val="tx1">
                    <a:lumMod val="85000"/>
                    <a:lumOff val="15000"/>
                  </a:schemeClr>
                </a:solidFill>
              </a:rPr>
              <a:t>1.2 cm thick, without signs of hydronephrosis and calculosis. Left kidney of normal position, irregular shape, dimensions 9.0 x 4.8 cm, hyperechoic parenchyma, thickness 1.3 cm, without signs of hydronephrosis and calculosis. Prostate inhomogeneous, size 3.6 x 3.2 cm </a:t>
            </a:r>
            <a:r>
              <a:rPr lang="en" sz="2000" smtClean="0">
                <a:solidFill>
                  <a:schemeClr val="tx1">
                    <a:lumMod val="85000"/>
                    <a:lumOff val="15000"/>
                  </a:schemeClr>
                </a:solidFill>
              </a:rPr>
              <a:t>.</a:t>
            </a:r>
            <a:endParaRPr lang="sr-Cyrl-RS" sz="2000" smtClean="0">
              <a:solidFill>
                <a:schemeClr val="tx1">
                  <a:lumMod val="85000"/>
                  <a:lumOff val="15000"/>
                </a:schemeClr>
              </a:solidFill>
            </a:endParaRPr>
          </a:p>
          <a:p>
            <a:pPr eaLnBrk="1" fontAlgn="auto" hangingPunct="1">
              <a:buFont typeface="Arial"/>
              <a:buNone/>
              <a:defRPr/>
            </a:pPr>
            <a:r>
              <a:rPr lang="en" sz="1100" i="1">
                <a:solidFill>
                  <a:schemeClr val="tx1">
                    <a:lumMod val="85000"/>
                    <a:lumOff val="15000"/>
                  </a:schemeClr>
                </a:solidFill>
              </a:rPr>
              <a:t>Hansen KL, Nielsen MB, Ewertsen C. Ultrasonography of the Kidney: A Pictorial Review. Diagnostics (Basel). 2015;6(1):2. Published 2015 Dec 23. doi:10.3390/diagnostics6010002</a:t>
            </a:r>
          </a:p>
        </p:txBody>
      </p:sp>
      <p:pic>
        <p:nvPicPr>
          <p:cNvPr id="28676"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418138" y="1430338"/>
            <a:ext cx="5470525" cy="3997325"/>
          </a:xfrm>
        </p:spPr>
      </p:pic>
    </p:spTree>
  </p:cSld>
  <p:clrMapOvr>
    <a:masterClrMapping/>
  </p:clrMapOvr>
  <p:transition spd="slow" advTm="2539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 altLang="en-US" smtClean="0">
                <a:ln>
                  <a:noFill/>
                </a:ln>
              </a:rPr>
              <a:t>Discussion</a:t>
            </a:r>
            <a:endParaRPr lang="en-US" altLang="en-US" smtClean="0">
              <a:ln>
                <a:noFill/>
              </a:ln>
            </a:endParaRPr>
          </a:p>
        </p:txBody>
      </p:sp>
      <p:sp>
        <p:nvSpPr>
          <p:cNvPr id="3" name="Content Placeholder 2"/>
          <p:cNvSpPr>
            <a:spLocks noGrp="1"/>
          </p:cNvSpPr>
          <p:nvPr>
            <p:ph idx="1"/>
          </p:nvPr>
        </p:nvSpPr>
        <p:spPr/>
        <p:txBody>
          <a:bodyPr rtlCol="0">
            <a:normAutofit fontScale="70000" lnSpcReduction="20000"/>
          </a:bodyPr>
          <a:lstStyle/>
          <a:p>
            <a:pPr algn="just" eaLnBrk="1" fontAlgn="auto" hangingPunct="1">
              <a:buFont typeface="Arial"/>
              <a:buChar char="•"/>
              <a:defRPr/>
            </a:pPr>
            <a:r>
              <a:rPr lang="en" smtClean="0">
                <a:solidFill>
                  <a:schemeClr val="tx1">
                    <a:lumMod val="85000"/>
                    <a:lumOff val="15000"/>
                  </a:schemeClr>
                </a:solidFill>
              </a:rPr>
              <a:t>Itchy skin ( pruritus ), malaise, lethargy, nausea, and vomiting indicate uremic syndrome. Although the symptoms of uremia are non-specific, given the presence of diabetes, chronic renal failure should be suspected.</a:t>
            </a:r>
          </a:p>
          <a:p>
            <a:pPr algn="just" eaLnBrk="1" fontAlgn="auto" hangingPunct="1">
              <a:buFont typeface="Arial"/>
              <a:buChar char="•"/>
              <a:defRPr/>
            </a:pPr>
            <a:r>
              <a:rPr lang="en" smtClean="0">
                <a:solidFill>
                  <a:schemeClr val="tx1">
                    <a:lumMod val="85000"/>
                    <a:lumOff val="15000"/>
                  </a:schemeClr>
                </a:solidFill>
              </a:rPr>
              <a:t>Laboratory analyses (high values of nitrite substances) indicate the existence of acute kidney damage or, in this case, the exacerbation of chronic kidney damage, given the existence of normocytic anemia (which occurs when creatinine clearance values are below 60 ml/min) as well as an ultrasound examination of the kidneys</a:t>
            </a:r>
            <a:endParaRPr lang="en-US" smtClean="0">
              <a:solidFill>
                <a:schemeClr val="tx1">
                  <a:lumMod val="85000"/>
                  <a:lumOff val="15000"/>
                </a:schemeClr>
              </a:solidFill>
            </a:endParaRPr>
          </a:p>
          <a:p>
            <a:pPr algn="just" eaLnBrk="1" fontAlgn="auto" hangingPunct="1">
              <a:buFont typeface="Arial"/>
              <a:buChar char="•"/>
              <a:defRPr/>
            </a:pPr>
            <a:r>
              <a:rPr lang="en" smtClean="0">
                <a:solidFill>
                  <a:schemeClr val="tx1">
                    <a:lumMod val="85000"/>
                    <a:lumOff val="15000"/>
                  </a:schemeClr>
                </a:solidFill>
              </a:rPr>
              <a:t>Arterial blood gas analyses indicate the existence of metabolic acidosis, which is a consequence of acute renal failure (loss of buffering capacity of the kidneys).</a:t>
            </a:r>
          </a:p>
          <a:p>
            <a:pPr algn="just" eaLnBrk="1" fontAlgn="auto" hangingPunct="1">
              <a:buFont typeface="Arial"/>
              <a:buChar char="•"/>
              <a:defRPr/>
            </a:pPr>
            <a:r>
              <a:rPr lang="en" smtClean="0">
                <a:solidFill>
                  <a:schemeClr val="tx1">
                    <a:lumMod val="85000"/>
                    <a:lumOff val="15000"/>
                  </a:schemeClr>
                </a:solidFill>
              </a:rPr>
              <a:t>Ultrasound examination of the kidneys indicates chronic renal weakness, considering the reduced dimensions of the kidneys, renal parenchyma (under 1.5 cm), and hyperechoicity of the parenchyma, as well as irregular contours of the kidneys.</a:t>
            </a: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91147"/>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 altLang="en-US" smtClean="0">
                <a:ln>
                  <a:noFill/>
                </a:ln>
              </a:rPr>
              <a:t>Discussion</a:t>
            </a:r>
            <a:endParaRPr lang="en-US" altLang="en-US" smtClean="0">
              <a:ln>
                <a:noFill/>
              </a:ln>
            </a:endParaRPr>
          </a:p>
        </p:txBody>
      </p:sp>
      <p:sp>
        <p:nvSpPr>
          <p:cNvPr id="3" name="Content Placeholder 2"/>
          <p:cNvSpPr>
            <a:spLocks noGrp="1"/>
          </p:cNvSpPr>
          <p:nvPr>
            <p:ph idx="1"/>
          </p:nvPr>
        </p:nvSpPr>
        <p:spPr/>
        <p:txBody>
          <a:bodyPr rtlCol="0">
            <a:normAutofit fontScale="85000" lnSpcReduction="20000"/>
          </a:bodyPr>
          <a:lstStyle/>
          <a:p>
            <a:pPr algn="just" eaLnBrk="1" fontAlgn="auto" hangingPunct="1">
              <a:buFont typeface="Arial"/>
              <a:buChar char="•"/>
              <a:defRPr/>
            </a:pPr>
            <a:r>
              <a:rPr lang="en" smtClean="0">
                <a:solidFill>
                  <a:schemeClr val="tx1">
                    <a:lumMod val="85000"/>
                    <a:lumOff val="15000"/>
                  </a:schemeClr>
                </a:solidFill>
              </a:rPr>
              <a:t>Elevated potassium values are the result of metabolic acidosis as a result of the release of ions of potassium from cells due to exchange with hydrogen ions to compensate for acidosis.</a:t>
            </a:r>
          </a:p>
          <a:p>
            <a:pPr algn="just" eaLnBrk="1" fontAlgn="auto" hangingPunct="1">
              <a:buFont typeface="Arial"/>
              <a:buChar char="•"/>
              <a:defRPr/>
            </a:pPr>
            <a:r>
              <a:rPr lang="en" smtClean="0">
                <a:solidFill>
                  <a:schemeClr val="tx1">
                    <a:lumMod val="85000"/>
                    <a:lumOff val="15000"/>
                  </a:schemeClr>
                </a:solidFill>
              </a:rPr>
              <a:t>The cause of normocytic anemia is the consequence of a lack of erythropoietin, which is normocytic and normochromic</a:t>
            </a:r>
          </a:p>
          <a:p>
            <a:pPr algn="just" eaLnBrk="1" fontAlgn="auto" hangingPunct="1">
              <a:buFont typeface="Arial"/>
              <a:buChar char="•"/>
              <a:defRPr/>
            </a:pPr>
            <a:r>
              <a:rPr lang="en" smtClean="0">
                <a:solidFill>
                  <a:schemeClr val="tx1">
                    <a:lumMod val="85000"/>
                    <a:lumOff val="15000"/>
                  </a:schemeClr>
                </a:solidFill>
              </a:rPr>
              <a:t>The cause of chronic kidney failure is diabetes, which leads to diabetic nephropathy.</a:t>
            </a:r>
          </a:p>
          <a:p>
            <a:pPr algn="just" eaLnBrk="1" fontAlgn="auto" hangingPunct="1">
              <a:buFont typeface="Arial"/>
              <a:buChar char="•"/>
              <a:defRPr/>
            </a:pPr>
            <a:r>
              <a:rPr lang="en" smtClean="0">
                <a:solidFill>
                  <a:schemeClr val="tx1">
                    <a:lumMod val="85000"/>
                    <a:lumOff val="15000"/>
                  </a:schemeClr>
                </a:solidFill>
              </a:rPr>
              <a:t>Elevated parthormone values are caused by hypocalcemia and hyperphosphatemia, which lead to secondary hyperparathyroidism with consequent renal osteodystrophy.</a:t>
            </a:r>
          </a:p>
          <a:p>
            <a:pPr algn="just" eaLnBrk="1" fontAlgn="auto" hangingPunct="1">
              <a:buFont typeface="Arial"/>
              <a:buChar char="•"/>
              <a:defRPr/>
            </a:pPr>
            <a:r>
              <a:rPr lang="en">
                <a:solidFill>
                  <a:schemeClr val="tx1">
                    <a:lumMod val="85000"/>
                    <a:lumOff val="15000"/>
                  </a:schemeClr>
                </a:solidFill>
              </a:rPr>
              <a:t>A</a:t>
            </a:r>
            <a:r>
              <a:rPr lang="en" smtClean="0">
                <a:solidFill>
                  <a:schemeClr val="tx1">
                    <a:lumMod val="85000"/>
                    <a:lumOff val="15000"/>
                  </a:schemeClr>
                </a:solidFill>
              </a:rPr>
              <a:t> urine culture for the possible existence of a urinary infection, which can lead to the worsening of chronic renal weakness.</a:t>
            </a: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52546"/>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 altLang="en-US" smtClean="0">
                <a:ln>
                  <a:noFill/>
                </a:ln>
              </a:rPr>
              <a:t>Therapy</a:t>
            </a:r>
            <a:endParaRPr lang="en-US" altLang="en-US" smtClean="0">
              <a:ln>
                <a:noFill/>
              </a:ln>
            </a:endParaRPr>
          </a:p>
        </p:txBody>
      </p:sp>
      <p:sp>
        <p:nvSpPr>
          <p:cNvPr id="3" name="Content Placeholder 2"/>
          <p:cNvSpPr>
            <a:spLocks noGrp="1"/>
          </p:cNvSpPr>
          <p:nvPr>
            <p:ph idx="1"/>
          </p:nvPr>
        </p:nvSpPr>
        <p:spPr/>
        <p:txBody>
          <a:bodyPr rtlCol="0">
            <a:normAutofit fontScale="85000" lnSpcReduction="20000"/>
          </a:bodyPr>
          <a:lstStyle/>
          <a:p>
            <a:pPr eaLnBrk="1" fontAlgn="auto" hangingPunct="1">
              <a:buFont typeface="Arial"/>
              <a:buChar char="•"/>
              <a:defRPr/>
            </a:pPr>
            <a:r>
              <a:rPr lang="en" smtClean="0">
                <a:solidFill>
                  <a:schemeClr val="tx1">
                    <a:lumMod val="85000"/>
                    <a:lumOff val="15000"/>
                  </a:schemeClr>
                </a:solidFill>
              </a:rPr>
              <a:t>According to the clinical </a:t>
            </a:r>
            <a:r>
              <a:rPr lang="en">
                <a:solidFill>
                  <a:schemeClr val="tx1">
                    <a:lumMod val="85000"/>
                    <a:lumOff val="15000"/>
                  </a:schemeClr>
                </a:solidFill>
              </a:rPr>
              <a:t>and </a:t>
            </a:r>
            <a:r>
              <a:rPr lang="en" smtClean="0">
                <a:solidFill>
                  <a:schemeClr val="tx1">
                    <a:lumMod val="85000"/>
                    <a:lumOff val="15000"/>
                  </a:schemeClr>
                </a:solidFill>
              </a:rPr>
              <a:t>laboratory parameters, acute hemodialysis for 2 hours is indicated </a:t>
            </a:r>
            <a:r>
              <a:rPr lang="en">
                <a:solidFill>
                  <a:schemeClr val="tx1">
                    <a:lumMod val="85000"/>
                    <a:lumOff val="15000"/>
                  </a:schemeClr>
                </a:solidFill>
              </a:rPr>
              <a:t>.</a:t>
            </a:r>
            <a:endParaRPr lang="sr-Cyrl-RS" smtClean="0">
              <a:solidFill>
                <a:schemeClr val="tx1">
                  <a:lumMod val="85000"/>
                  <a:lumOff val="15000"/>
                </a:schemeClr>
              </a:solidFill>
            </a:endParaRPr>
          </a:p>
          <a:p>
            <a:pPr eaLnBrk="1" fontAlgn="auto" hangingPunct="1">
              <a:buFont typeface="Arial"/>
              <a:buChar char="•"/>
              <a:defRPr/>
            </a:pPr>
            <a:r>
              <a:rPr lang="en">
                <a:solidFill>
                  <a:schemeClr val="tx1">
                    <a:lumMod val="85000"/>
                    <a:lumOff val="15000"/>
                  </a:schemeClr>
                </a:solidFill>
              </a:rPr>
              <a:t>And </a:t>
            </a:r>
            <a:r>
              <a:rPr lang="en" smtClean="0">
                <a:solidFill>
                  <a:schemeClr val="tx1">
                    <a:lumMod val="85000"/>
                    <a:lumOff val="15000"/>
                  </a:schemeClr>
                </a:solidFill>
              </a:rPr>
              <a:t>absolute indications for hemodialysis in this case are extreme azotemia, metabolic acidosis and hyperkalemia.</a:t>
            </a:r>
          </a:p>
          <a:p>
            <a:pPr eaLnBrk="1" fontAlgn="auto" hangingPunct="1">
              <a:buFont typeface="Arial"/>
              <a:buChar char="•"/>
              <a:defRPr/>
            </a:pPr>
            <a:r>
              <a:rPr lang="en" smtClean="0">
                <a:solidFill>
                  <a:schemeClr val="tx1">
                    <a:lumMod val="85000"/>
                    <a:lumOff val="15000"/>
                  </a:schemeClr>
                </a:solidFill>
              </a:rPr>
              <a:t>Initial therapy: diuretics of Henle's loop, bicarbonates, infusion solutions, proton pump inhibitors for gastroprotection, as well as antibiotic therapy due to suspected urinary infection (more common in diabetics).</a:t>
            </a:r>
          </a:p>
          <a:p>
            <a:pPr eaLnBrk="1" fontAlgn="auto" hangingPunct="1">
              <a:buFont typeface="Arial"/>
              <a:buChar char="•"/>
              <a:defRPr/>
            </a:pPr>
            <a:r>
              <a:rPr lang="en" smtClean="0">
                <a:solidFill>
                  <a:schemeClr val="tx1">
                    <a:lumMod val="85000"/>
                    <a:lumOff val="15000"/>
                  </a:schemeClr>
                </a:solidFill>
              </a:rPr>
              <a:t>After the stabilization of nitrogenous substances, it is indicated to perform creatinine clearance , values below 15 ml/min indicate the terminal stage of renal weakness, which requires preparation for one of the methods to replace renal function: hemodialysis, peritoneal dialysis, kidney transplantation.</a:t>
            </a:r>
            <a:endParaRPr lang="en-US">
              <a:solidFill>
                <a:schemeClr val="tx1">
                  <a:lumMod val="85000"/>
                  <a:lumOff val="15000"/>
                </a:schemeClr>
              </a:solidFill>
            </a:endParaRPr>
          </a:p>
        </p:txBody>
      </p:sp>
    </p:spTree>
  </p:cSld>
  <p:clrMapOvr>
    <a:masterClrMapping/>
  </p:clrMapOvr>
  <p:transition spd="slow" advTm="63222"/>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295400" y="955675"/>
            <a:ext cx="9601200" cy="1304925"/>
          </a:xfrm>
        </p:spPr>
        <p:txBody>
          <a:bodyPr/>
          <a:lstStyle/>
          <a:p>
            <a:pPr eaLnBrk="1" hangingPunct="1"/>
            <a:r>
              <a:rPr lang="en" altLang="en-US" smtClean="0">
                <a:ln>
                  <a:noFill/>
                </a:ln>
              </a:rPr>
              <a:t>Diagnoses</a:t>
            </a:r>
            <a:endParaRPr lang="en-US" altLang="en-US" smtClean="0">
              <a:ln>
                <a:noFill/>
              </a:ln>
            </a:endParaRPr>
          </a:p>
        </p:txBody>
      </p:sp>
      <p:sp>
        <p:nvSpPr>
          <p:cNvPr id="32771" name="Content Placeholder 2"/>
          <p:cNvSpPr>
            <a:spLocks noGrp="1"/>
          </p:cNvSpPr>
          <p:nvPr>
            <p:ph idx="1"/>
          </p:nvPr>
        </p:nvSpPr>
        <p:spPr/>
        <p:txBody>
          <a:bodyPr/>
          <a:lstStyle/>
          <a:p>
            <a:pPr eaLnBrk="1" hangingPunct="1"/>
            <a:r>
              <a:rPr lang="en" altLang="en-US" smtClean="0"/>
              <a:t>Insufficient renal disease chornica terminalis (N185)</a:t>
            </a:r>
          </a:p>
          <a:p>
            <a:pPr eaLnBrk="1" hangingPunct="1"/>
            <a:r>
              <a:rPr lang="en" altLang="en-US" smtClean="0"/>
              <a:t>Insufficientia cordis (I50)</a:t>
            </a:r>
          </a:p>
          <a:p>
            <a:pPr eaLnBrk="1" hangingPunct="1"/>
            <a:r>
              <a:rPr lang="en" altLang="en-US" smtClean="0"/>
              <a:t>Diabetes mellitus type 2 (E11)</a:t>
            </a:r>
          </a:p>
        </p:txBody>
      </p:sp>
    </p:spTree>
  </p:cSld>
  <p:clrMapOvr>
    <a:masterClrMapping/>
  </p:clrMapOvr>
  <p:transition spd="slow" advTm="12598"/>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 altLang="en-US" smtClean="0">
                <a:ln>
                  <a:noFill/>
                </a:ln>
              </a:rPr>
              <a:t>Therapy</a:t>
            </a:r>
            <a:endParaRPr lang="en-US" altLang="en-US" smtClean="0">
              <a:ln>
                <a:noFill/>
              </a:ln>
            </a:endParaRPr>
          </a:p>
        </p:txBody>
      </p:sp>
      <p:sp>
        <p:nvSpPr>
          <p:cNvPr id="3" name="Content Placeholder 2"/>
          <p:cNvSpPr>
            <a:spLocks noGrp="1"/>
          </p:cNvSpPr>
          <p:nvPr>
            <p:ph idx="1"/>
          </p:nvPr>
        </p:nvSpPr>
        <p:spPr/>
        <p:txBody>
          <a:bodyPr rtlCol="0">
            <a:normAutofit fontScale="92500"/>
          </a:bodyPr>
          <a:lstStyle/>
          <a:p>
            <a:pPr eaLnBrk="1" fontAlgn="auto" hangingPunct="1">
              <a:buFont typeface="Arial"/>
              <a:buChar char="•"/>
              <a:defRPr/>
            </a:pPr>
            <a:r>
              <a:rPr lang="en">
                <a:solidFill>
                  <a:schemeClr val="tx1">
                    <a:lumMod val="85000"/>
                    <a:lumOff val="15000"/>
                  </a:schemeClr>
                </a:solidFill>
              </a:rPr>
              <a:t>Further therapy </a:t>
            </a:r>
            <a:r>
              <a:rPr lang="en" smtClean="0">
                <a:solidFill>
                  <a:schemeClr val="tx1">
                    <a:lumMod val="85000"/>
                    <a:lumOff val="15000"/>
                  </a:schemeClr>
                </a:solidFill>
              </a:rPr>
              <a:t>includes :</a:t>
            </a:r>
            <a:endParaRPr lang="sr-Cyrl-RS">
              <a:solidFill>
                <a:schemeClr val="tx1">
                  <a:lumMod val="85000"/>
                  <a:lumOff val="15000"/>
                </a:schemeClr>
              </a:solidFill>
            </a:endParaRPr>
          </a:p>
          <a:p>
            <a:pPr eaLnBrk="1" fontAlgn="auto" hangingPunct="1">
              <a:buFont typeface="Arial"/>
              <a:buChar char="•"/>
              <a:defRPr/>
            </a:pPr>
            <a:r>
              <a:rPr lang="en">
                <a:solidFill>
                  <a:schemeClr val="tx1">
                    <a:lumMod val="85000"/>
                    <a:lumOff val="15000"/>
                  </a:schemeClr>
                </a:solidFill>
              </a:rPr>
              <a:t>Hygienic dietary regimen: protein intake 0.6-0.75 g/kg/ day, sodium intake &lt; 2.0 g/ day, phosphate &lt; 800 mg/ day</a:t>
            </a:r>
          </a:p>
          <a:p>
            <a:pPr eaLnBrk="1" fontAlgn="auto" hangingPunct="1">
              <a:buFont typeface="Arial"/>
              <a:buChar char="•"/>
              <a:defRPr/>
            </a:pPr>
            <a:r>
              <a:rPr lang="en">
                <a:solidFill>
                  <a:schemeClr val="tx1">
                    <a:lumMod val="85000"/>
                    <a:lumOff val="15000"/>
                  </a:schemeClr>
                </a:solidFill>
              </a:rPr>
              <a:t>treatment of anemia of chronic renal failure (administration of erythropoietin)</a:t>
            </a:r>
          </a:p>
          <a:p>
            <a:pPr eaLnBrk="1" fontAlgn="auto" hangingPunct="1">
              <a:buFont typeface="Arial"/>
              <a:buChar char="•"/>
              <a:defRPr/>
            </a:pPr>
            <a:r>
              <a:rPr lang="en">
                <a:solidFill>
                  <a:schemeClr val="tx1">
                    <a:lumMod val="85000"/>
                    <a:lumOff val="15000"/>
                  </a:schemeClr>
                </a:solidFill>
              </a:rPr>
              <a:t>treatment of secondary hyperparathyroidism: </a:t>
            </a:r>
            <a:r>
              <a:rPr lang="en" smtClean="0">
                <a:solidFill>
                  <a:schemeClr val="tx1">
                    <a:lumMod val="85000"/>
                    <a:lumOff val="15000"/>
                  </a:schemeClr>
                </a:solidFill>
              </a:rPr>
              <a:t>substitution of vitamin D, phosphate binders: calcium </a:t>
            </a:r>
            <a:r>
              <a:rPr lang="en">
                <a:solidFill>
                  <a:schemeClr val="tx1">
                    <a:lumMod val="85000"/>
                    <a:lumOff val="15000"/>
                  </a:schemeClr>
                </a:solidFill>
              </a:rPr>
              <a:t>carbonate tbl 500 mg, 1000 mg 3.0-6.0 </a:t>
            </a:r>
            <a:r>
              <a:rPr lang="en" smtClean="0">
                <a:solidFill>
                  <a:schemeClr val="tx1">
                    <a:lumMod val="85000"/>
                    <a:lumOff val="15000"/>
                  </a:schemeClr>
                </a:solidFill>
              </a:rPr>
              <a:t>gr/day</a:t>
            </a:r>
          </a:p>
          <a:p>
            <a:pPr eaLnBrk="1" fontAlgn="auto" hangingPunct="1">
              <a:buFont typeface="Arial"/>
              <a:buChar char="•"/>
              <a:defRPr/>
            </a:pPr>
            <a:r>
              <a:rPr lang="en" smtClean="0">
                <a:solidFill>
                  <a:schemeClr val="tx1">
                    <a:lumMod val="85000"/>
                    <a:lumOff val="15000"/>
                  </a:schemeClr>
                </a:solidFill>
              </a:rPr>
              <a:t>application of insulin therapy, application of previous antihypertensive therapy</a:t>
            </a:r>
            <a:endParaRPr lang="sr-Cyrl-RS">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41692"/>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 altLang="en-US" smtClean="0">
                <a:ln>
                  <a:noFill/>
                </a:ln>
              </a:rPr>
              <a:t>Anamnesis</a:t>
            </a:r>
            <a:endParaRPr lang="en-US" altLang="en-US" smtClean="0">
              <a:ln>
                <a:noFill/>
              </a:ln>
            </a:endParaRPr>
          </a:p>
        </p:txBody>
      </p:sp>
      <p:sp>
        <p:nvSpPr>
          <p:cNvPr id="3" name="Content Placeholder 2"/>
          <p:cNvSpPr>
            <a:spLocks noGrp="1"/>
          </p:cNvSpPr>
          <p:nvPr>
            <p:ph idx="1"/>
          </p:nvPr>
        </p:nvSpPr>
        <p:spPr>
          <a:xfrm>
            <a:off x="1295400" y="2525713"/>
            <a:ext cx="9601200" cy="3359150"/>
          </a:xfrm>
        </p:spPr>
        <p:txBody>
          <a:bodyPr rtlCol="0">
            <a:normAutofit fontScale="85000" lnSpcReduction="20000"/>
          </a:bodyPr>
          <a:lstStyle/>
          <a:p>
            <a:pPr eaLnBrk="1" fontAlgn="auto" hangingPunct="1">
              <a:buFont typeface="Arial"/>
              <a:buChar char="•"/>
              <a:defRPr/>
            </a:pPr>
            <a:r>
              <a:rPr lang="en" smtClean="0">
                <a:solidFill>
                  <a:schemeClr val="tx1">
                    <a:lumMod val="85000"/>
                    <a:lumOff val="15000"/>
                  </a:schemeClr>
                </a:solidFill>
              </a:rPr>
              <a:t>Patience M.J. 72 years old, lawyer by profession, from Kragujevac, married, two children, first </a:t>
            </a:r>
            <a:r>
              <a:rPr lang="en">
                <a:solidFill>
                  <a:schemeClr val="tx1">
                    <a:lumMod val="85000"/>
                    <a:lumOff val="15000"/>
                  </a:schemeClr>
                </a:solidFill>
              </a:rPr>
              <a:t>hospitalization at the C</a:t>
            </a:r>
            <a:r>
              <a:rPr lang="en" smtClean="0">
                <a:solidFill>
                  <a:schemeClr val="tx1">
                    <a:lumMod val="85000"/>
                    <a:lumOff val="15000"/>
                  </a:schemeClr>
                </a:solidFill>
              </a:rPr>
              <a:t>linic </a:t>
            </a:r>
            <a:r>
              <a:rPr lang="en">
                <a:solidFill>
                  <a:schemeClr val="tx1">
                    <a:lumMod val="85000"/>
                    <a:lumOff val="15000"/>
                  </a:schemeClr>
                </a:solidFill>
              </a:rPr>
              <a:t>for Nephrology and Dialysis</a:t>
            </a:r>
            <a:endParaRPr lang="sr-Cyrl-RS" smtClean="0">
              <a:solidFill>
                <a:schemeClr val="tx1">
                  <a:lumMod val="85000"/>
                  <a:lumOff val="15000"/>
                </a:schemeClr>
              </a:solidFill>
            </a:endParaRPr>
          </a:p>
          <a:p>
            <a:pPr eaLnBrk="1" fontAlgn="auto" hangingPunct="1">
              <a:buFont typeface="Arial"/>
              <a:buChar char="•"/>
              <a:defRPr/>
            </a:pPr>
            <a:r>
              <a:rPr lang="en" u="sng">
                <a:solidFill>
                  <a:schemeClr val="tx1">
                    <a:lumMod val="85000"/>
                    <a:lumOff val="15000"/>
                  </a:schemeClr>
                </a:solidFill>
              </a:rPr>
              <a:t>main </a:t>
            </a:r>
            <a:r>
              <a:rPr lang="en" u="sng" smtClean="0">
                <a:solidFill>
                  <a:schemeClr val="tx1">
                    <a:lumMod val="85000"/>
                    <a:lumOff val="15000"/>
                  </a:schemeClr>
                </a:solidFill>
              </a:rPr>
              <a:t>complaints</a:t>
            </a:r>
            <a:r>
              <a:rPr lang="en" smtClean="0">
                <a:solidFill>
                  <a:schemeClr val="tx1">
                    <a:lumMod val="85000"/>
                    <a:lumOff val="15000"/>
                  </a:schemeClr>
                </a:solidFill>
              </a:rPr>
              <a:t>: nausea, vomiting, weakness, malaise, loss of appetite</a:t>
            </a:r>
          </a:p>
          <a:p>
            <a:pPr eaLnBrk="1" fontAlgn="auto" hangingPunct="1">
              <a:buFont typeface="Arial"/>
              <a:buChar char="•"/>
              <a:defRPr/>
            </a:pPr>
            <a:r>
              <a:rPr lang="en" u="sng">
                <a:solidFill>
                  <a:schemeClr val="tx1">
                    <a:lumMod val="85000"/>
                    <a:lumOff val="15000"/>
                  </a:schemeClr>
                </a:solidFill>
              </a:rPr>
              <a:t>current </a:t>
            </a:r>
            <a:r>
              <a:rPr lang="en" u="sng" smtClean="0">
                <a:solidFill>
                  <a:schemeClr val="tx1">
                    <a:lumMod val="85000"/>
                    <a:lumOff val="15000"/>
                  </a:schemeClr>
                </a:solidFill>
              </a:rPr>
              <a:t>illness</a:t>
            </a:r>
            <a:r>
              <a:rPr lang="en" smtClean="0">
                <a:solidFill>
                  <a:schemeClr val="tx1">
                    <a:lumMod val="85000"/>
                    <a:lumOff val="15000"/>
                  </a:schemeClr>
                </a:solidFill>
              </a:rPr>
              <a:t>: the illness started two weeks before hospitalization in the form of weakness, malaise, and fatigue. The mentioned complaints occur during usual daily activities. First, there was weakness in the legs and then in the arms. Nausea and vomiting started seven days before hospitalization, he states that he vomited 1-2 times a day, mostly consuming food. Denies elevated body temperature. He urinates regularly. Two weeks after the onset of symptoms, he reported to the competent doctor of the Health Center, who indicated laboratory tests, after the results of which he was referred to the Clinic for Nephrology and Dialysis</a:t>
            </a: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61711"/>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 altLang="en-US" smtClean="0">
                <a:ln>
                  <a:noFill/>
                </a:ln>
              </a:rPr>
              <a:t>Methods for replacement of renal function</a:t>
            </a:r>
            <a:endParaRPr lang="en-US" altLang="en-US" smtClean="0">
              <a:ln>
                <a:noFill/>
              </a:ln>
            </a:endParaRPr>
          </a:p>
        </p:txBody>
      </p:sp>
      <p:sp>
        <p:nvSpPr>
          <p:cNvPr id="34819" name="Content Placeholder 2"/>
          <p:cNvSpPr>
            <a:spLocks noGrp="1"/>
          </p:cNvSpPr>
          <p:nvPr>
            <p:ph idx="1"/>
          </p:nvPr>
        </p:nvSpPr>
        <p:spPr/>
        <p:txBody>
          <a:bodyPr/>
          <a:lstStyle/>
          <a:p>
            <a:pPr eaLnBrk="1" hangingPunct="1"/>
            <a:r>
              <a:rPr lang="en" altLang="en-US" smtClean="0"/>
              <a:t>The terminal stage of chronic renal failure (creatinine clearance below 15 ml/min) requires the application of some of the methods for replacing renal function, namely: hemodialysis, peritoneal dialysis , kidney transplantation.</a:t>
            </a:r>
          </a:p>
          <a:p>
            <a:pPr lvl="1"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transition spd="slow" advTm="22304"/>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 altLang="en-US" smtClean="0">
                <a:ln>
                  <a:noFill/>
                </a:ln>
              </a:rPr>
              <a:t>Hemodialysis</a:t>
            </a:r>
            <a:endParaRPr lang="en-US" altLang="en-US" smtClean="0">
              <a:ln>
                <a:noFill/>
              </a:ln>
            </a:endParaRPr>
          </a:p>
        </p:txBody>
      </p:sp>
      <p:sp>
        <p:nvSpPr>
          <p:cNvPr id="3" name="Content Placeholder 2"/>
          <p:cNvSpPr>
            <a:spLocks noGrp="1"/>
          </p:cNvSpPr>
          <p:nvPr>
            <p:ph idx="1"/>
          </p:nvPr>
        </p:nvSpPr>
        <p:spPr/>
        <p:txBody>
          <a:bodyPr rtlCol="0">
            <a:normAutofit fontScale="92500" lnSpcReduction="10000"/>
          </a:bodyPr>
          <a:lstStyle/>
          <a:p>
            <a:pPr eaLnBrk="1" fontAlgn="auto" hangingPunct="1">
              <a:buFont typeface="Arial"/>
              <a:buChar char="•"/>
              <a:defRPr/>
            </a:pPr>
            <a:r>
              <a:rPr lang="en" smtClean="0">
                <a:solidFill>
                  <a:schemeClr val="tx1">
                    <a:lumMod val="85000"/>
                    <a:lumOff val="15000"/>
                  </a:schemeClr>
                </a:solidFill>
              </a:rPr>
              <a:t>Hemodialysis is a method of treatment that removes the accumulated undesirable products of metabolism from the blood through a selectively permeable dialysis membrane and at the same time takes from the hemodialysis solution substances necessary for the patient's body and correction of the electrolyte composition of the blood.</a:t>
            </a:r>
          </a:p>
          <a:p>
            <a:pPr eaLnBrk="1" fontAlgn="auto" hangingPunct="1">
              <a:buFont typeface="Arial"/>
              <a:buChar char="•"/>
              <a:defRPr/>
            </a:pPr>
            <a:r>
              <a:rPr lang="en" smtClean="0">
                <a:solidFill>
                  <a:schemeClr val="tx1">
                    <a:lumMod val="85000"/>
                    <a:lumOff val="15000"/>
                  </a:schemeClr>
                </a:solidFill>
              </a:rPr>
              <a:t>the dialysis session lasts 4-5 hours and is repeated three times a week</a:t>
            </a:r>
          </a:p>
          <a:p>
            <a:pPr eaLnBrk="1" fontAlgn="auto" hangingPunct="1">
              <a:buFont typeface="Arial"/>
              <a:buChar char="•"/>
              <a:defRPr/>
            </a:pPr>
            <a:r>
              <a:rPr lang="en" smtClean="0">
                <a:solidFill>
                  <a:schemeClr val="tx1">
                    <a:lumMod val="85000"/>
                    <a:lumOff val="15000"/>
                  </a:schemeClr>
                </a:solidFill>
              </a:rPr>
              <a:t>during that time, such a quantity of uremic "poisons" is removed from the patient's blood into the dialysis space that the patient is safe from electrolyte disturbances in the interdialysis period, which is usually 2 to 3 days</a:t>
            </a:r>
          </a:p>
        </p:txBody>
      </p:sp>
    </p:spTree>
  </p:cSld>
  <p:clrMapOvr>
    <a:masterClrMapping/>
  </p:clrMapOvr>
  <p:transition spd="slow" advTm="42326"/>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 altLang="en-US" smtClean="0">
                <a:ln>
                  <a:noFill/>
                </a:ln>
              </a:rPr>
              <a:t>Hemodialysis</a:t>
            </a:r>
            <a:endParaRPr lang="en-US" altLang="en-US" smtClean="0">
              <a:ln>
                <a:noFill/>
              </a:ln>
            </a:endParaRPr>
          </a:p>
        </p:txBody>
      </p:sp>
      <p:sp>
        <p:nvSpPr>
          <p:cNvPr id="3" name="Content Placeholder 2"/>
          <p:cNvSpPr>
            <a:spLocks noGrp="1"/>
          </p:cNvSpPr>
          <p:nvPr>
            <p:ph idx="1"/>
          </p:nvPr>
        </p:nvSpPr>
        <p:spPr>
          <a:xfrm>
            <a:off x="1295400" y="2974975"/>
            <a:ext cx="9601200" cy="3319463"/>
          </a:xfrm>
        </p:spPr>
        <p:txBody>
          <a:bodyPr rtlCol="0">
            <a:normAutofit fontScale="85000" lnSpcReduction="20000"/>
          </a:bodyPr>
          <a:lstStyle/>
          <a:p>
            <a:pPr eaLnBrk="1" fontAlgn="auto" hangingPunct="1">
              <a:buFont typeface="Arial"/>
              <a:buChar char="•"/>
              <a:defRPr/>
            </a:pPr>
            <a:r>
              <a:rPr lang="en" smtClean="0">
                <a:solidFill>
                  <a:schemeClr val="tx1">
                    <a:lumMod val="85000"/>
                    <a:lumOff val="15000"/>
                  </a:schemeClr>
                </a:solidFill>
              </a:rPr>
              <a:t>Preparation for hemodialysis:</a:t>
            </a:r>
          </a:p>
          <a:p>
            <a:pPr eaLnBrk="1" fontAlgn="auto" hangingPunct="1">
              <a:buFont typeface="Arial"/>
              <a:buChar char="•"/>
              <a:defRPr/>
            </a:pPr>
            <a:r>
              <a:rPr lang="en" smtClean="0">
                <a:solidFill>
                  <a:schemeClr val="tx1">
                    <a:lumMod val="85000"/>
                    <a:lumOff val="15000"/>
                  </a:schemeClr>
                </a:solidFill>
              </a:rPr>
              <a:t>Doppler of the blood vessels of the hands to determine the optimal place for creating an arterio-venous fistula</a:t>
            </a:r>
          </a:p>
          <a:p>
            <a:pPr eaLnBrk="1" fontAlgn="auto" hangingPunct="1">
              <a:buFont typeface="Arial"/>
              <a:buChar char="•"/>
              <a:defRPr/>
            </a:pPr>
            <a:r>
              <a:rPr lang="en" smtClean="0">
                <a:solidFill>
                  <a:schemeClr val="tx1">
                    <a:lumMod val="85000"/>
                    <a:lumOff val="15000"/>
                  </a:schemeClr>
                </a:solidFill>
              </a:rPr>
              <a:t>Indications for hemodialysis (chronic hemodialysis program): creatinine concentration over 700 umol/l, endogenous creatinine clearance &lt; 10-15 ml /min/1.73 m </a:t>
            </a:r>
            <a:r>
              <a:rPr lang="en" baseline="30000" smtClean="0">
                <a:solidFill>
                  <a:schemeClr val="tx1">
                    <a:lumMod val="85000"/>
                    <a:lumOff val="15000"/>
                  </a:schemeClr>
                </a:solidFill>
              </a:rPr>
              <a:t>2 </a:t>
            </a:r>
            <a:r>
              <a:rPr lang="en" smtClean="0">
                <a:solidFill>
                  <a:schemeClr val="tx1">
                    <a:lumMod val="85000"/>
                    <a:lumOff val="15000"/>
                  </a:schemeClr>
                </a:solidFill>
              </a:rPr>
              <a:t>, </a:t>
            </a:r>
            <a:r>
              <a:rPr lang="en" altLang="en-US">
                <a:solidFill>
                  <a:schemeClr val="tx1">
                    <a:lumMod val="85000"/>
                    <a:lumOff val="15000"/>
                  </a:schemeClr>
                </a:solidFill>
                <a:sym typeface="Symbol" panose="05050102010706020507" pitchFamily="18" charset="2"/>
              </a:rPr>
              <a:t>diabetes </a:t>
            </a:r>
            <a:r>
              <a:rPr lang="en" altLang="en-US" smtClean="0">
                <a:solidFill>
                  <a:schemeClr val="tx1">
                    <a:lumMod val="85000"/>
                    <a:lumOff val="15000"/>
                  </a:schemeClr>
                </a:solidFill>
                <a:sym typeface="Symbol" panose="05050102010706020507" pitchFamily="18" charset="2"/>
              </a:rPr>
              <a:t>mellitus: </a:t>
            </a:r>
            <a:r>
              <a:rPr lang="en" altLang="en-US" i="1">
                <a:solidFill>
                  <a:schemeClr val="tx1">
                    <a:lumMod val="85000"/>
                    <a:lumOff val="15000"/>
                  </a:schemeClr>
                </a:solidFill>
                <a:sym typeface="Symbol" panose="05050102010706020507" pitchFamily="18" charset="2"/>
              </a:rPr>
              <a:t>CCr </a:t>
            </a:r>
            <a:r>
              <a:rPr lang="en" altLang="en-US">
                <a:solidFill>
                  <a:schemeClr val="tx1">
                    <a:lumMod val="85000"/>
                    <a:lumOff val="15000"/>
                  </a:schemeClr>
                </a:solidFill>
                <a:sym typeface="Symbol" panose="05050102010706020507" pitchFamily="18" charset="2"/>
              </a:rPr>
              <a:t>= 15-20 </a:t>
            </a:r>
            <a:r>
              <a:rPr lang="en" altLang="en-US" i="1">
                <a:solidFill>
                  <a:schemeClr val="tx1">
                    <a:lumMod val="85000"/>
                    <a:lumOff val="15000"/>
                  </a:schemeClr>
                </a:solidFill>
                <a:sym typeface="Symbol" panose="05050102010706020507" pitchFamily="18" charset="2"/>
              </a:rPr>
              <a:t>ml/min/1.73 m </a:t>
            </a:r>
            <a:r>
              <a:rPr lang="en" altLang="en-US" i="1" baseline="30000" smtClean="0">
                <a:solidFill>
                  <a:schemeClr val="tx1">
                    <a:lumMod val="85000"/>
                    <a:lumOff val="15000"/>
                  </a:schemeClr>
                </a:solidFill>
                <a:sym typeface="Symbol" panose="05050102010706020507" pitchFamily="18" charset="2"/>
              </a:rPr>
              <a:t>2</a:t>
            </a:r>
            <a:r>
              <a:rPr lang="en" altLang="en-US" smtClean="0">
                <a:solidFill>
                  <a:schemeClr val="tx1">
                    <a:lumMod val="85000"/>
                    <a:lumOff val="15000"/>
                  </a:schemeClr>
                </a:solidFill>
                <a:sym typeface="Symbol" panose="05050102010706020507" pitchFamily="18" charset="2"/>
              </a:rPr>
              <a:t>, ( </a:t>
            </a:r>
            <a:r>
              <a:rPr lang="en" altLang="en-US">
                <a:solidFill>
                  <a:schemeClr val="tx1">
                    <a:lumMod val="85000"/>
                    <a:lumOff val="15000"/>
                  </a:schemeClr>
                </a:solidFill>
                <a:sym typeface="Symbol" panose="05050102010706020507" pitchFamily="18" charset="2"/>
              </a:rPr>
              <a:t>hypervolemia </a:t>
            </a:r>
            <a:r>
              <a:rPr lang="en" altLang="en-US" smtClean="0">
                <a:solidFill>
                  <a:schemeClr val="tx1">
                    <a:lumMod val="85000"/>
                    <a:lumOff val="15000"/>
                  </a:schemeClr>
                </a:solidFill>
                <a:sym typeface="Symbol" panose="05050102010706020507" pitchFamily="18" charset="2"/>
              </a:rPr>
              <a:t>)</a:t>
            </a:r>
            <a:endParaRPr lang="sr-Cyrl-RS" altLang="en-US">
              <a:solidFill>
                <a:schemeClr val="tx1">
                  <a:lumMod val="85000"/>
                  <a:lumOff val="15000"/>
                </a:schemeClr>
              </a:solidFill>
              <a:sym typeface="Symbol" panose="05050102010706020507" pitchFamily="18" charset="2"/>
            </a:endParaRPr>
          </a:p>
          <a:p>
            <a:pPr eaLnBrk="1" fontAlgn="auto" hangingPunct="1">
              <a:buFont typeface="Arial"/>
              <a:buChar char="•"/>
              <a:defRPr/>
            </a:pPr>
            <a:r>
              <a:rPr lang="en" smtClean="0">
                <a:solidFill>
                  <a:schemeClr val="tx1">
                    <a:lumMod val="85000"/>
                    <a:lumOff val="15000"/>
                  </a:schemeClr>
                </a:solidFill>
                <a:sym typeface="Symbol" panose="05050102010706020507" pitchFamily="18" charset="2"/>
              </a:rPr>
              <a:t>Indications for acute hemodialysis: creatinine concentration over 700 umol/l, refractory hyperkalemia, pulmonary edema, severe metabolic acidosis  </a:t>
            </a:r>
            <a:endParaRPr lang="sr-Cyrl-RS" smtClean="0">
              <a:solidFill>
                <a:schemeClr val="tx1">
                  <a:lumMod val="85000"/>
                  <a:lumOff val="15000"/>
                </a:schemeClr>
              </a:solidFill>
            </a:endParaRPr>
          </a:p>
          <a:p>
            <a:pPr marL="0" indent="0" eaLnBrk="1" fontAlgn="auto" hangingPunct="1">
              <a:buFont typeface="Arial"/>
              <a:buNone/>
              <a:defRPr/>
            </a:pPr>
            <a:endParaRPr lang="sr-Cyrl-RS" smtClean="0">
              <a:solidFill>
                <a:schemeClr val="tx1">
                  <a:lumMod val="85000"/>
                  <a:lumOff val="15000"/>
                </a:schemeClr>
              </a:solidFill>
            </a:endParaRPr>
          </a:p>
          <a:p>
            <a:pPr marL="0" indent="0" eaLnBrk="1" fontAlgn="auto" hangingPunct="1">
              <a:buFont typeface="Arial"/>
              <a:buNone/>
              <a:defRPr/>
            </a:pPr>
            <a:r>
              <a:rPr lang="en">
                <a:solidFill>
                  <a:schemeClr val="tx1">
                    <a:lumMod val="85000"/>
                    <a:lumOff val="15000"/>
                  </a:schemeClr>
                </a:solidFill>
              </a:rPr>
              <a:t> </a:t>
            </a:r>
            <a:endParaRPr lang="en-US">
              <a:solidFill>
                <a:schemeClr val="tx1">
                  <a:lumMod val="85000"/>
                  <a:lumOff val="15000"/>
                </a:schemeClr>
              </a:solidFill>
            </a:endParaRPr>
          </a:p>
        </p:txBody>
      </p:sp>
    </p:spTree>
  </p:cSld>
  <p:clrMapOvr>
    <a:masterClrMapping/>
  </p:clrMapOvr>
  <p:transition spd="slow" advTm="4864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295400" y="900113"/>
            <a:ext cx="6242050" cy="1371600"/>
          </a:xfrm>
        </p:spPr>
        <p:txBody>
          <a:bodyPr/>
          <a:lstStyle/>
          <a:p>
            <a:pPr eaLnBrk="1" hangingPunct="1"/>
            <a:r>
              <a:rPr lang="en" altLang="en-US" sz="4400" smtClean="0">
                <a:ln>
                  <a:noFill/>
                </a:ln>
              </a:rPr>
              <a:t>Hemodialysis</a:t>
            </a:r>
            <a:endParaRPr lang="en-US" altLang="en-US" sz="4400" smtClean="0">
              <a:ln>
                <a:noFill/>
              </a:ln>
            </a:endParaRPr>
          </a:p>
        </p:txBody>
      </p:sp>
      <p:sp>
        <p:nvSpPr>
          <p:cNvPr id="5" name="Text Placeholder 4"/>
          <p:cNvSpPr>
            <a:spLocks noGrp="1"/>
          </p:cNvSpPr>
          <p:nvPr>
            <p:ph type="body" sz="half" idx="2"/>
          </p:nvPr>
        </p:nvSpPr>
        <p:spPr>
          <a:xfrm>
            <a:off x="1295400" y="2514600"/>
            <a:ext cx="6242050" cy="3816350"/>
          </a:xfrm>
        </p:spPr>
        <p:txBody>
          <a:bodyPr rtlCol="0">
            <a:normAutofit fontScale="25000" lnSpcReduction="20000"/>
          </a:bodyPr>
          <a:lstStyle/>
          <a:p>
            <a:pPr eaLnBrk="1" fontAlgn="auto" hangingPunct="1">
              <a:buFont typeface="Arial"/>
              <a:buNone/>
              <a:defRPr/>
            </a:pPr>
            <a:r>
              <a:rPr lang="en" sz="7200" smtClean="0">
                <a:solidFill>
                  <a:schemeClr val="tx1">
                    <a:lumMod val="85000"/>
                    <a:lumOff val="15000"/>
                  </a:schemeClr>
                </a:solidFill>
              </a:rPr>
              <a:t>Arterio-venous or AV fistula is the most common and longest-lasting vascular access for hemodialysis needs.</a:t>
            </a:r>
          </a:p>
          <a:p>
            <a:pPr eaLnBrk="1" fontAlgn="auto" hangingPunct="1">
              <a:buFont typeface="Arial"/>
              <a:buNone/>
              <a:defRPr/>
            </a:pPr>
            <a:r>
              <a:rPr lang="en" sz="7200" smtClean="0">
                <a:solidFill>
                  <a:schemeClr val="tx1">
                    <a:lumMod val="85000"/>
                    <a:lumOff val="15000"/>
                  </a:schemeClr>
                </a:solidFill>
              </a:rPr>
              <a:t>It is formed by joining the radial artery with the cephalic vein.</a:t>
            </a:r>
          </a:p>
          <a:p>
            <a:pPr eaLnBrk="1" fontAlgn="auto" hangingPunct="1">
              <a:buFont typeface="Arial"/>
              <a:buNone/>
              <a:defRPr/>
            </a:pPr>
            <a:r>
              <a:rPr lang="en" sz="7200" smtClean="0">
                <a:solidFill>
                  <a:schemeClr val="tx1">
                    <a:lumMod val="85000"/>
                    <a:lumOff val="15000"/>
                  </a:schemeClr>
                </a:solidFill>
              </a:rPr>
              <a:t>Arterial blood, which has a faster flow and higher pressure, enters the vein and gradually expands and thickens it.</a:t>
            </a:r>
            <a:endParaRPr lang="sr-Cyrl-RS" sz="7200">
              <a:solidFill>
                <a:schemeClr val="tx1">
                  <a:lumMod val="85000"/>
                  <a:lumOff val="15000"/>
                </a:schemeClr>
              </a:solidFill>
            </a:endParaRPr>
          </a:p>
          <a:p>
            <a:pPr eaLnBrk="1" fontAlgn="auto" hangingPunct="1">
              <a:buFont typeface="Arial"/>
              <a:buNone/>
              <a:defRPr/>
            </a:pPr>
            <a:r>
              <a:rPr lang="en" sz="7200" smtClean="0">
                <a:solidFill>
                  <a:schemeClr val="tx1">
                    <a:lumMod val="85000"/>
                    <a:lumOff val="15000"/>
                  </a:schemeClr>
                </a:solidFill>
              </a:rPr>
              <a:t>It takes several weeks for the walls of the vein to thicken, the so-called maturation (maturation) of the AV fistula.</a:t>
            </a:r>
          </a:p>
          <a:p>
            <a:pPr eaLnBrk="1" fontAlgn="auto" hangingPunct="1">
              <a:buFont typeface="Arial"/>
              <a:buNone/>
              <a:defRPr/>
            </a:pPr>
            <a:r>
              <a:rPr lang="en" sz="7200" smtClean="0">
                <a:solidFill>
                  <a:schemeClr val="tx1">
                    <a:lumMod val="85000"/>
                    <a:lumOff val="15000"/>
                  </a:schemeClr>
                </a:solidFill>
              </a:rPr>
              <a:t>When the AV fistula is mature, two needles with a slightly wider lumen are inserted into the vein, one to draw the blood to the dialyzer and the other to return the purified blood</a:t>
            </a:r>
          </a:p>
        </p:txBody>
      </p:sp>
      <p:sp>
        <p:nvSpPr>
          <p:cNvPr id="37893" name="TextBox 2"/>
          <p:cNvSpPr txBox="1">
            <a:spLocks noChangeArrowheads="1"/>
          </p:cNvSpPr>
          <p:nvPr/>
        </p:nvSpPr>
        <p:spPr bwMode="auto">
          <a:xfrm>
            <a:off x="7815263" y="6399213"/>
            <a:ext cx="33956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spcBef>
                <a:spcPct val="20000"/>
              </a:spcBef>
              <a:spcAft>
                <a:spcPts val="600"/>
              </a:spcAft>
              <a:buClr>
                <a:srgbClr val="D9B247"/>
              </a:buClr>
              <a:buSzPct val="115000"/>
            </a:pPr>
            <a:r>
              <a:rPr lang="en" altLang="en-US" sz="1100">
                <a:solidFill>
                  <a:srgbClr val="262626"/>
                </a:solidFill>
              </a:rPr>
              <a:t>https://kidneyeducation.com/Serbian/Dijaliza/906</a:t>
            </a:r>
            <a:endParaRPr lang="sr-Cyrl-RS" altLang="en-US" sz="1100">
              <a:solidFill>
                <a:srgbClr val="262626"/>
              </a:solidFill>
            </a:endParaRPr>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t="3885" b="3885"/>
          <a:stretch>
            <a:fillRect/>
          </a:stretch>
        </p:blipFill>
        <p:spPr/>
      </p:pic>
    </p:spTree>
  </p:cSld>
  <p:clrMapOvr>
    <a:masterClrMapping/>
  </p:clrMapOvr>
  <p:transition spd="slow" advTm="45599"/>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563563" y="917575"/>
            <a:ext cx="6242050" cy="1371600"/>
          </a:xfrm>
        </p:spPr>
        <p:txBody>
          <a:bodyPr/>
          <a:lstStyle/>
          <a:p>
            <a:pPr eaLnBrk="1" hangingPunct="1"/>
            <a:r>
              <a:rPr lang="en" altLang="en-US" sz="4000" smtClean="0">
                <a:ln>
                  <a:noFill/>
                </a:ln>
              </a:rPr>
              <a:t>Hemodialysis</a:t>
            </a:r>
            <a:r>
              <a:rPr lang="en" altLang="en-US" smtClean="0">
                <a:ln>
                  <a:noFill/>
                </a:ln>
              </a:rPr>
              <a:t> </a:t>
            </a:r>
            <a:endParaRPr lang="en-US" altLang="en-US" smtClean="0">
              <a:ln>
                <a:noFill/>
              </a:ln>
            </a:endParaRPr>
          </a:p>
        </p:txBody>
      </p:sp>
      <p:sp>
        <p:nvSpPr>
          <p:cNvPr id="38915" name="Text Placeholder 5"/>
          <p:cNvSpPr>
            <a:spLocks noGrp="1"/>
          </p:cNvSpPr>
          <p:nvPr>
            <p:ph type="body" sz="half" idx="2"/>
          </p:nvPr>
        </p:nvSpPr>
        <p:spPr>
          <a:xfrm>
            <a:off x="503238" y="2593975"/>
            <a:ext cx="6242050" cy="2447925"/>
          </a:xfrm>
        </p:spPr>
        <p:txBody>
          <a:bodyPr/>
          <a:lstStyle/>
          <a:p>
            <a:pPr eaLnBrk="1" hangingPunct="1"/>
            <a:r>
              <a:rPr lang="en" altLang="en-US" sz="1900" smtClean="0"/>
              <a:t>During hemodialysis, blood obtained from the vascular access travels through the blood line to one end of the dialyzer and then passes through thousands of very thin, capillary hollow fibers. Dialysis solution enters the dialyzer at its opposite end and flows around these fibers in the "dialysis" compartment of the dialyzer, in the opposite direction to the flow of blood in the "blood" compartment.</a:t>
            </a:r>
          </a:p>
        </p:txBody>
      </p:sp>
      <p:sp>
        <p:nvSpPr>
          <p:cNvPr id="2" name="TextBox 1"/>
          <p:cNvSpPr txBox="1"/>
          <p:nvPr/>
        </p:nvSpPr>
        <p:spPr>
          <a:xfrm>
            <a:off x="7070725" y="6388100"/>
            <a:ext cx="4059238" cy="254000"/>
          </a:xfrm>
          <a:prstGeom prst="rect">
            <a:avLst/>
          </a:prstGeom>
          <a:noFill/>
        </p:spPr>
        <p:txBody>
          <a:bodyPr>
            <a:spAutoFit/>
          </a:bodyPr>
          <a:lstStyle/>
          <a:p>
            <a:pPr algn="ctr" eaLnBrk="1" fontAlgn="auto" hangingPunct="1">
              <a:spcBef>
                <a:spcPct val="20000"/>
              </a:spcBef>
              <a:spcAft>
                <a:spcPts val="600"/>
              </a:spcAft>
              <a:buClr>
                <a:srgbClr val="D9B247"/>
              </a:buClr>
              <a:buSzPct val="115000"/>
              <a:defRPr/>
            </a:pPr>
            <a:r>
              <a:rPr lang="en" sz="1050">
                <a:solidFill>
                  <a:prstClr val="black">
                    <a:lumMod val="85000"/>
                    <a:lumOff val="15000"/>
                  </a:prstClr>
                </a:solidFill>
                <a:latin typeface="+mn-lt"/>
              </a:rPr>
              <a:t>https://kidneyeducation.com/Serbian/Dijaliza/906</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5288" y="1909396"/>
            <a:ext cx="4959322" cy="3290765"/>
          </a:xfrm>
          <a:prstGeom prst="rect">
            <a:avLst/>
          </a:prstGeom>
        </p:spPr>
      </p:pic>
    </p:spTree>
  </p:cSld>
  <p:clrMapOvr>
    <a:masterClrMapping/>
  </p:clrMapOvr>
  <p:transition spd="slow" advTm="35565"/>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295400" y="606425"/>
            <a:ext cx="6242050" cy="1371600"/>
          </a:xfrm>
        </p:spPr>
        <p:txBody>
          <a:bodyPr/>
          <a:lstStyle/>
          <a:p>
            <a:pPr eaLnBrk="1" hangingPunct="1"/>
            <a:r>
              <a:rPr lang="en" altLang="en-US" sz="4400" smtClean="0">
                <a:ln>
                  <a:noFill/>
                </a:ln>
              </a:rPr>
              <a:t>Hemodialysis</a:t>
            </a:r>
            <a:endParaRPr lang="en-US" altLang="en-US" sz="4400" smtClean="0">
              <a:ln>
                <a:noFill/>
              </a:ln>
            </a:endParaRPr>
          </a:p>
        </p:txBody>
      </p:sp>
      <p:sp>
        <p:nvSpPr>
          <p:cNvPr id="39939" name="Text Placeholder 3"/>
          <p:cNvSpPr>
            <a:spLocks noGrp="1"/>
          </p:cNvSpPr>
          <p:nvPr>
            <p:ph type="body" sz="half" idx="2"/>
          </p:nvPr>
        </p:nvSpPr>
        <p:spPr>
          <a:xfrm>
            <a:off x="1295400" y="2073275"/>
            <a:ext cx="6242050" cy="4048125"/>
          </a:xfrm>
        </p:spPr>
        <p:txBody>
          <a:bodyPr/>
          <a:lstStyle/>
          <a:p>
            <a:pPr eaLnBrk="1" hangingPunct="1"/>
            <a:r>
              <a:rPr lang="en" altLang="en-US" sz="2000" smtClean="0"/>
              <a:t>The movement of particles during hemodialysis takes place by the process of diffusion-conduction. The intensity of diffusion depends on the difference in concentration, blood pump speed, surface area and permeability (structure and pore size) of the dialysis membrane.</a:t>
            </a:r>
          </a:p>
          <a:p>
            <a:pPr eaLnBrk="1" hangingPunct="1"/>
            <a:r>
              <a:rPr lang="en" altLang="en-US" sz="2000" smtClean="0"/>
              <a:t>Water transport takes place via ultrafiltration - convection, predominantly from the blood to the dialysis space, and to a lesser extent in the reverse direction. Together with the water, many substances that are permeable to the membrane also pass in the same direction "carried" by the water flow. Such transport is called convective transport.</a:t>
            </a:r>
          </a:p>
        </p:txBody>
      </p:sp>
      <p:pic>
        <p:nvPicPr>
          <p:cNvPr id="14" name="Picture Placeholder 13"/>
          <p:cNvPicPr>
            <a:picLocks noGrp="1" noChangeAspect="1"/>
          </p:cNvPicPr>
          <p:nvPr>
            <p:ph type="pic" idx="1"/>
          </p:nvPr>
        </p:nvPicPr>
        <p:blipFill>
          <a:blip r:embed="rId2"/>
          <a:srcRect t="3568" b="3568"/>
          <a:stretch>
            <a:fillRect/>
          </a:stretch>
        </p:blipFill>
        <p:spPr>
          <a:prstGeom prst="rect">
            <a:avLst/>
          </a:prstGeom>
        </p:spPr>
      </p:pic>
      <p:sp>
        <p:nvSpPr>
          <p:cNvPr id="39941" name="TextBox 2"/>
          <p:cNvSpPr txBox="1">
            <a:spLocks noChangeArrowheads="1"/>
          </p:cNvSpPr>
          <p:nvPr/>
        </p:nvSpPr>
        <p:spPr bwMode="auto">
          <a:xfrm>
            <a:off x="6783388" y="6399213"/>
            <a:ext cx="4792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 altLang="en-US" baseline="-25000"/>
              <a:t>https://www.medwrench.com/equipment/10495/fresenius-5008-5008s</a:t>
            </a:r>
          </a:p>
        </p:txBody>
      </p:sp>
    </p:spTree>
  </p:cSld>
  <p:clrMapOvr>
    <a:masterClrMapping/>
  </p:clrMapOvr>
  <p:transition spd="slow" advTm="44755"/>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4"/>
          <p:cNvSpPr>
            <a:spLocks noGrp="1"/>
          </p:cNvSpPr>
          <p:nvPr>
            <p:ph type="title"/>
          </p:nvPr>
        </p:nvSpPr>
        <p:spPr/>
        <p:txBody>
          <a:bodyPr/>
          <a:lstStyle/>
          <a:p>
            <a:pPr eaLnBrk="1" hangingPunct="1"/>
            <a:r>
              <a:rPr lang="en" altLang="en-US" smtClean="0">
                <a:ln>
                  <a:noFill/>
                </a:ln>
              </a:rPr>
              <a:t>Peritoneal dialysis</a:t>
            </a:r>
            <a:endParaRPr lang="en-US" altLang="en-US" smtClean="0">
              <a:ln>
                <a:noFill/>
              </a:ln>
            </a:endParaRPr>
          </a:p>
        </p:txBody>
      </p:sp>
      <p:sp>
        <p:nvSpPr>
          <p:cNvPr id="40963" name="Subtitle 5"/>
          <p:cNvSpPr>
            <a:spLocks noGrp="1"/>
          </p:cNvSpPr>
          <p:nvPr>
            <p:ph idx="1"/>
          </p:nvPr>
        </p:nvSpPr>
        <p:spPr/>
        <p:txBody>
          <a:bodyPr/>
          <a:lstStyle/>
          <a:p>
            <a:pPr eaLnBrk="1" hangingPunct="1"/>
            <a:r>
              <a:rPr lang="en" altLang="en-US" smtClean="0"/>
              <a:t>Treatment method for replacement of kidney function, which is performed through the biological peritoneal membrane (parietal and visceral part of the peritoneum and its blood vessels)</a:t>
            </a:r>
          </a:p>
          <a:p>
            <a:pPr eaLnBrk="1" hangingPunct="1"/>
            <a:r>
              <a:rPr lang="en" altLang="en-US" smtClean="0"/>
              <a:t>Indications: severe disorders of heart function, exhausted possibility of creating vascular access for hemodialysis, disorder of coagulation status, expected kidney transplantation, HIV positive patients and school children.</a:t>
            </a:r>
            <a:endParaRPr lang="en-US" altLang="en-US" smtClean="0"/>
          </a:p>
          <a:p>
            <a:pPr eaLnBrk="1" hangingPunct="1"/>
            <a:endParaRPr lang="sr-Cyrl-RS" altLang="en-US" smtClean="0"/>
          </a:p>
        </p:txBody>
      </p:sp>
    </p:spTree>
  </p:cSld>
  <p:clrMapOvr>
    <a:masterClrMapping/>
  </p:clrMapOvr>
  <p:transition spd="slow" advTm="4086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title"/>
          </p:nvPr>
        </p:nvSpPr>
        <p:spPr/>
        <p:txBody>
          <a:bodyPr/>
          <a:lstStyle/>
          <a:p>
            <a:pPr eaLnBrk="1" hangingPunct="1"/>
            <a:r>
              <a:rPr lang="en" altLang="en-US" smtClean="0">
                <a:ln>
                  <a:noFill/>
                </a:ln>
              </a:rPr>
              <a:t>Peritoneal dialysis</a:t>
            </a:r>
            <a:endParaRPr lang="en-US" altLang="en-US" smtClean="0">
              <a:ln>
                <a:noFill/>
              </a:ln>
            </a:endParaRPr>
          </a:p>
        </p:txBody>
      </p:sp>
      <p:sp>
        <p:nvSpPr>
          <p:cNvPr id="7" name="Content Placeholder 6"/>
          <p:cNvSpPr>
            <a:spLocks noGrp="1"/>
          </p:cNvSpPr>
          <p:nvPr>
            <p:ph idx="1"/>
          </p:nvPr>
        </p:nvSpPr>
        <p:spPr/>
        <p:txBody>
          <a:bodyPr rtlCol="0">
            <a:normAutofit fontScale="92500" lnSpcReduction="20000"/>
          </a:bodyPr>
          <a:lstStyle/>
          <a:p>
            <a:pPr eaLnBrk="1" fontAlgn="auto" hangingPunct="1">
              <a:buFont typeface="Arial"/>
              <a:buChar char="•"/>
              <a:defRPr/>
            </a:pPr>
            <a:r>
              <a:rPr lang="en" smtClean="0">
                <a:solidFill>
                  <a:schemeClr val="tx1">
                    <a:lumMod val="85000"/>
                    <a:lumOff val="15000"/>
                  </a:schemeClr>
                </a:solidFill>
              </a:rPr>
              <a:t>Peritoneal dialysis aims to remove toxic products of metabolism and maintain fluid, electrolyte and acid-base homeostasis.</a:t>
            </a:r>
          </a:p>
          <a:p>
            <a:pPr eaLnBrk="1" fontAlgn="auto" hangingPunct="1">
              <a:buFont typeface="Arial"/>
              <a:buChar char="•"/>
              <a:defRPr/>
            </a:pPr>
            <a:r>
              <a:rPr lang="en" smtClean="0">
                <a:solidFill>
                  <a:schemeClr val="tx1">
                    <a:lumMod val="85000"/>
                    <a:lumOff val="15000"/>
                  </a:schemeClr>
                </a:solidFill>
              </a:rPr>
              <a:t>The basic principles of peritoneal dialysis are the diffusion process and the ultrafiltration process.</a:t>
            </a:r>
          </a:p>
          <a:p>
            <a:pPr eaLnBrk="1" fontAlgn="auto" hangingPunct="1">
              <a:buFont typeface="Arial"/>
              <a:buChar char="•"/>
              <a:defRPr/>
            </a:pPr>
            <a:r>
              <a:rPr lang="en" smtClean="0">
                <a:solidFill>
                  <a:schemeClr val="tx1">
                    <a:lumMod val="85000"/>
                    <a:lumOff val="15000"/>
                  </a:schemeClr>
                </a:solidFill>
              </a:rPr>
              <a:t>Diffusion is the process of movement of soluble substances through a semipermeable membrane, always from the higher concentration section to the lower concentration section</a:t>
            </a:r>
          </a:p>
          <a:p>
            <a:pPr eaLnBrk="1" fontAlgn="auto" hangingPunct="1">
              <a:buFont typeface="Arial"/>
              <a:buChar char="•"/>
              <a:defRPr/>
            </a:pPr>
            <a:r>
              <a:rPr lang="en" smtClean="0">
                <a:solidFill>
                  <a:schemeClr val="tx1">
                    <a:lumMod val="85000"/>
                    <a:lumOff val="15000"/>
                  </a:schemeClr>
                </a:solidFill>
              </a:rPr>
              <a:t>Ultrafiltration is defined as the movement of water through a semipermeable membrane thanks to the existence of an osmotic gradient and a hydrostatic gradient.</a:t>
            </a: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373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885825" y="617538"/>
            <a:ext cx="6242050" cy="1371600"/>
          </a:xfrm>
        </p:spPr>
        <p:txBody>
          <a:bodyPr/>
          <a:lstStyle/>
          <a:p>
            <a:pPr eaLnBrk="1" hangingPunct="1"/>
            <a:r>
              <a:rPr lang="en" altLang="en-US" sz="4400" smtClean="0">
                <a:ln>
                  <a:noFill/>
                </a:ln>
              </a:rPr>
              <a:t>Peritoneal dialysis</a:t>
            </a:r>
            <a:endParaRPr lang="en-US" altLang="en-US" sz="4400" smtClean="0">
              <a:ln>
                <a:noFill/>
              </a:ln>
            </a:endParaRPr>
          </a:p>
        </p:txBody>
      </p:sp>
      <p:sp>
        <p:nvSpPr>
          <p:cNvPr id="6" name="Text Placeholder 5"/>
          <p:cNvSpPr>
            <a:spLocks noGrp="1"/>
          </p:cNvSpPr>
          <p:nvPr>
            <p:ph type="body" sz="half" idx="2"/>
          </p:nvPr>
        </p:nvSpPr>
        <p:spPr>
          <a:xfrm>
            <a:off x="411529" y="2488834"/>
            <a:ext cx="6242050" cy="3109912"/>
          </a:xfrm>
        </p:spPr>
        <p:txBody>
          <a:bodyPr rtlCol="0">
            <a:normAutofit fontScale="70000" lnSpcReduction="20000"/>
          </a:bodyPr>
          <a:lstStyle/>
          <a:p>
            <a:pPr eaLnBrk="1" fontAlgn="auto" hangingPunct="1">
              <a:buFont typeface="Arial"/>
              <a:buNone/>
              <a:defRPr/>
            </a:pPr>
            <a:r>
              <a:rPr lang="en" sz="4200">
                <a:solidFill>
                  <a:schemeClr val="tx1">
                    <a:lumMod val="85000"/>
                    <a:lumOff val="15000"/>
                  </a:schemeClr>
                </a:solidFill>
              </a:rPr>
              <a:t>Dialysis is technically performed </a:t>
            </a:r>
            <a:r>
              <a:rPr lang="en" sz="4200" smtClean="0">
                <a:solidFill>
                  <a:schemeClr val="tx1">
                    <a:lumMod val="85000"/>
                    <a:lumOff val="15000"/>
                  </a:schemeClr>
                </a:solidFill>
              </a:rPr>
              <a:t>by injecting </a:t>
            </a:r>
            <a:r>
              <a:rPr lang="en" sz="4200">
                <a:solidFill>
                  <a:schemeClr val="tx1">
                    <a:lumMod val="85000"/>
                    <a:lumOff val="15000"/>
                  </a:schemeClr>
                </a:solidFill>
              </a:rPr>
              <a:t>specific dialysis solutions into the peritoneal cavity via a catheter placed through the anterior abdominal wall.</a:t>
            </a:r>
          </a:p>
          <a:p>
            <a:pPr eaLnBrk="1" fontAlgn="auto" hangingPunct="1">
              <a:buFont typeface="Arial"/>
              <a:buNone/>
              <a:defRPr/>
            </a:pPr>
            <a:r>
              <a:rPr lang="en" sz="4200">
                <a:solidFill>
                  <a:schemeClr val="tx1">
                    <a:lumMod val="85000"/>
                    <a:lumOff val="15000"/>
                  </a:schemeClr>
                </a:solidFill>
              </a:rPr>
              <a:t>After diffusion and ultrafiltration, the liquid is poured out, removing toxic metabolic products and excess </a:t>
            </a:r>
            <a:r>
              <a:rPr lang="en" sz="4200" smtClean="0">
                <a:solidFill>
                  <a:schemeClr val="tx1">
                    <a:lumMod val="85000"/>
                    <a:lumOff val="15000"/>
                  </a:schemeClr>
                </a:solidFill>
              </a:rPr>
              <a:t>water.</a:t>
            </a:r>
          </a:p>
        </p:txBody>
      </p:sp>
      <p:sp>
        <p:nvSpPr>
          <p:cNvPr id="43013" name="TextBox 1"/>
          <p:cNvSpPr txBox="1">
            <a:spLocks noChangeArrowheads="1"/>
          </p:cNvSpPr>
          <p:nvPr/>
        </p:nvSpPr>
        <p:spPr bwMode="auto">
          <a:xfrm>
            <a:off x="7254875" y="6380163"/>
            <a:ext cx="3735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spcBef>
                <a:spcPct val="20000"/>
              </a:spcBef>
              <a:spcAft>
                <a:spcPts val="600"/>
              </a:spcAft>
              <a:buClr>
                <a:srgbClr val="D9B247"/>
              </a:buClr>
              <a:buSzPct val="115000"/>
            </a:pPr>
            <a:r>
              <a:rPr lang="en" altLang="en-US" sz="1100">
                <a:solidFill>
                  <a:srgbClr val="262626"/>
                </a:solidFill>
              </a:rPr>
              <a:t>https://kidneyeducation.com/Serbian/Dijaliza/906</a:t>
            </a: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3579" y="1050193"/>
            <a:ext cx="5084043" cy="4775200"/>
          </a:xfrm>
          <a:prstGeom prst="rect">
            <a:avLst/>
          </a:prstGeom>
        </p:spPr>
      </p:pic>
    </p:spTree>
  </p:cSld>
  <p:clrMapOvr>
    <a:masterClrMapping/>
  </p:clrMapOvr>
  <p:transition spd="slow" advTm="22292"/>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4"/>
          <p:cNvSpPr>
            <a:spLocks noGrp="1"/>
          </p:cNvSpPr>
          <p:nvPr>
            <p:ph type="title"/>
          </p:nvPr>
        </p:nvSpPr>
        <p:spPr/>
        <p:txBody>
          <a:bodyPr/>
          <a:lstStyle/>
          <a:p>
            <a:pPr eaLnBrk="1" hangingPunct="1"/>
            <a:r>
              <a:rPr lang="en" altLang="en-US" smtClean="0">
                <a:ln>
                  <a:noFill/>
                </a:ln>
              </a:rPr>
              <a:t>Peritoneal dialysis</a:t>
            </a:r>
            <a:endParaRPr lang="en-US" altLang="en-US" smtClean="0">
              <a:ln>
                <a:noFill/>
              </a:ln>
            </a:endParaRPr>
          </a:p>
        </p:txBody>
      </p:sp>
      <p:sp>
        <p:nvSpPr>
          <p:cNvPr id="6" name="Content Placeholder 5"/>
          <p:cNvSpPr>
            <a:spLocks noGrp="1"/>
          </p:cNvSpPr>
          <p:nvPr>
            <p:ph idx="1"/>
          </p:nvPr>
        </p:nvSpPr>
        <p:spPr/>
        <p:txBody>
          <a:bodyPr rtlCol="0">
            <a:normAutofit/>
          </a:bodyPr>
          <a:lstStyle/>
          <a:p>
            <a:pPr eaLnBrk="1" fontAlgn="auto" hangingPunct="1">
              <a:buFont typeface="Arial"/>
              <a:buChar char="•"/>
              <a:defRPr/>
            </a:pPr>
            <a:r>
              <a:rPr lang="en" smtClean="0">
                <a:solidFill>
                  <a:schemeClr val="tx1">
                    <a:lumMod val="85000"/>
                    <a:lumOff val="15000"/>
                  </a:schemeClr>
                </a:solidFill>
              </a:rPr>
              <a:t>Types of peritoneal dialysis:</a:t>
            </a:r>
          </a:p>
          <a:p>
            <a:pPr eaLnBrk="1" fontAlgn="auto" hangingPunct="1">
              <a:buFont typeface="Arial"/>
              <a:buChar char="•"/>
              <a:defRPr/>
            </a:pPr>
            <a:r>
              <a:rPr lang="en">
                <a:solidFill>
                  <a:schemeClr val="tx1">
                    <a:lumMod val="85000"/>
                    <a:lumOff val="15000"/>
                  </a:schemeClr>
                </a:solidFill>
              </a:rPr>
              <a:t>I</a:t>
            </a:r>
            <a:r>
              <a:rPr lang="en" smtClean="0">
                <a:solidFill>
                  <a:schemeClr val="tx1">
                    <a:lumMod val="85000"/>
                    <a:lumOff val="15000"/>
                  </a:schemeClr>
                </a:solidFill>
              </a:rPr>
              <a:t>ntermittent </a:t>
            </a:r>
            <a:r>
              <a:rPr lang="en" smtClean="0">
                <a:solidFill>
                  <a:schemeClr val="tx1">
                    <a:lumMod val="85000"/>
                    <a:lumOff val="15000"/>
                  </a:schemeClr>
                </a:solidFill>
              </a:rPr>
              <a:t>peritoneal dialysis - IPD program </a:t>
            </a:r>
            <a:r>
              <a:rPr lang="en" smtClean="0">
                <a:solidFill>
                  <a:schemeClr val="tx1">
                    <a:lumMod val="85000"/>
                    <a:lumOff val="15000"/>
                  </a:schemeClr>
                </a:solidFill>
              </a:rPr>
              <a:t>(the </a:t>
            </a:r>
            <a:r>
              <a:rPr lang="en" smtClean="0">
                <a:solidFill>
                  <a:schemeClr val="tx1">
                    <a:lumMod val="85000"/>
                    <a:lumOff val="15000"/>
                  </a:schemeClr>
                </a:solidFill>
              </a:rPr>
              <a:t>patient comes to the hospital three times a week, eight two-liter changes in one day)</a:t>
            </a:r>
          </a:p>
          <a:p>
            <a:pPr eaLnBrk="1" fontAlgn="auto" hangingPunct="1">
              <a:buFont typeface="Arial"/>
              <a:buChar char="•"/>
              <a:defRPr/>
            </a:pPr>
            <a:r>
              <a:rPr lang="en">
                <a:solidFill>
                  <a:schemeClr val="tx1">
                    <a:lumMod val="85000"/>
                    <a:lumOff val="15000"/>
                  </a:schemeClr>
                </a:solidFill>
              </a:rPr>
              <a:t>C</a:t>
            </a:r>
            <a:r>
              <a:rPr lang="en" smtClean="0">
                <a:solidFill>
                  <a:schemeClr val="tx1">
                    <a:lumMod val="85000"/>
                    <a:lumOff val="15000"/>
                  </a:schemeClr>
                </a:solidFill>
              </a:rPr>
              <a:t>ontinuous </a:t>
            </a:r>
            <a:r>
              <a:rPr lang="en" smtClean="0">
                <a:solidFill>
                  <a:schemeClr val="tx1">
                    <a:lumMod val="85000"/>
                    <a:lumOff val="15000"/>
                  </a:schemeClr>
                </a:solidFill>
              </a:rPr>
              <a:t>ambulatory peritoneal dialysis - CAPD program (4-5 two-liter changes are performed daily).</a:t>
            </a:r>
          </a:p>
          <a:p>
            <a:pPr eaLnBrk="1" fontAlgn="auto" hangingPunct="1">
              <a:buFont typeface="Arial"/>
              <a:buChar char="•"/>
              <a:defRPr/>
            </a:pPr>
            <a:r>
              <a:rPr lang="en">
                <a:solidFill>
                  <a:schemeClr val="tx1">
                    <a:lumMod val="85000"/>
                    <a:lumOff val="15000"/>
                  </a:schemeClr>
                </a:solidFill>
              </a:rPr>
              <a:t>A</a:t>
            </a:r>
            <a:r>
              <a:rPr lang="en" smtClean="0">
                <a:solidFill>
                  <a:schemeClr val="tx1">
                    <a:lumMod val="85000"/>
                    <a:lumOff val="15000"/>
                  </a:schemeClr>
                </a:solidFill>
              </a:rPr>
              <a:t>utomatic </a:t>
            </a:r>
            <a:r>
              <a:rPr lang="en" smtClean="0">
                <a:solidFill>
                  <a:schemeClr val="tx1">
                    <a:lumMod val="85000"/>
                    <a:lumOff val="15000"/>
                  </a:schemeClr>
                </a:solidFill>
              </a:rPr>
              <a:t>peritoneal dialysis - APD program (performed using a machine, </a:t>
            </a:r>
            <a:r>
              <a:rPr lang="en" smtClean="0">
                <a:solidFill>
                  <a:schemeClr val="tx1">
                    <a:lumMod val="85000"/>
                    <a:lumOff val="15000"/>
                  </a:schemeClr>
                </a:solidFill>
              </a:rPr>
              <a:t>or cycler</a:t>
            </a:r>
            <a:r>
              <a:rPr lang="en" smtClean="0">
                <a:solidFill>
                  <a:schemeClr val="tx1">
                    <a:lumMod val="85000"/>
                    <a:lumOff val="15000"/>
                  </a:schemeClr>
                </a:solidFill>
              </a:rPr>
              <a:t>)</a:t>
            </a:r>
          </a:p>
          <a:p>
            <a:pPr marL="0" indent="0" eaLnBrk="1" fontAlgn="auto" hangingPunct="1">
              <a:buFont typeface="Arial"/>
              <a:buNone/>
              <a:defRPr/>
            </a:pP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51508"/>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 altLang="en-US" smtClean="0">
                <a:ln>
                  <a:noFill/>
                </a:ln>
              </a:rPr>
              <a:t>Anamnesis</a:t>
            </a:r>
            <a:endParaRPr lang="en-US" altLang="en-US" smtClean="0">
              <a:ln>
                <a:noFill/>
              </a:ln>
            </a:endParaRPr>
          </a:p>
        </p:txBody>
      </p:sp>
      <p:sp>
        <p:nvSpPr>
          <p:cNvPr id="3" name="Content Placeholder 2"/>
          <p:cNvSpPr>
            <a:spLocks noGrp="1"/>
          </p:cNvSpPr>
          <p:nvPr>
            <p:ph idx="1"/>
          </p:nvPr>
        </p:nvSpPr>
        <p:spPr/>
        <p:txBody>
          <a:bodyPr rtlCol="0">
            <a:normAutofit fontScale="85000" lnSpcReduction="10000"/>
          </a:bodyPr>
          <a:lstStyle/>
          <a:p>
            <a:pPr eaLnBrk="1" fontAlgn="auto" hangingPunct="1">
              <a:buFont typeface="Arial"/>
              <a:buChar char="•"/>
              <a:defRPr/>
            </a:pPr>
            <a:r>
              <a:rPr lang="en" u="sng">
                <a:solidFill>
                  <a:schemeClr val="tx1">
                    <a:lumMod val="85000"/>
                    <a:lumOff val="15000"/>
                  </a:schemeClr>
                </a:solidFill>
              </a:rPr>
              <a:t>personal history: </a:t>
            </a:r>
            <a:r>
              <a:rPr lang="en">
                <a:solidFill>
                  <a:schemeClr val="tx1">
                    <a:lumMod val="85000"/>
                    <a:lumOff val="15000"/>
                  </a:schemeClr>
                </a:solidFill>
              </a:rPr>
              <a:t>he is being treated for high blood pressure, 20 years ago, </a:t>
            </a:r>
            <a:r>
              <a:rPr lang="en" smtClean="0">
                <a:solidFill>
                  <a:schemeClr val="tx1">
                    <a:lumMod val="85000"/>
                    <a:lumOff val="15000"/>
                  </a:schemeClr>
                </a:solidFill>
              </a:rPr>
              <a:t>since therapy he has been taking Monopril plus ® in the morning, Monopril ® in the evening, and Norvasc ® in the afternoon. He is being treated for diabetes with oral hypoglycemics (Gluformin 2 x 1000 mg). He denies any other disePlusases and states that he had an operation for an inguinal hernia 25 years ago. Properly vaccinated, denies food and drug allergies.</a:t>
            </a:r>
          </a:p>
          <a:p>
            <a:pPr eaLnBrk="1" fontAlgn="auto" hangingPunct="1">
              <a:buFont typeface="Arial"/>
              <a:buChar char="•"/>
              <a:defRPr/>
            </a:pPr>
            <a:r>
              <a:rPr lang="en" u="sng">
                <a:solidFill>
                  <a:schemeClr val="tx1">
                    <a:lumMod val="85000"/>
                    <a:lumOff val="15000"/>
                  </a:schemeClr>
                </a:solidFill>
              </a:rPr>
              <a:t>family </a:t>
            </a:r>
            <a:r>
              <a:rPr lang="en" u="sng" smtClean="0">
                <a:solidFill>
                  <a:schemeClr val="tx1">
                    <a:lumMod val="85000"/>
                    <a:lumOff val="15000"/>
                  </a:schemeClr>
                </a:solidFill>
              </a:rPr>
              <a:t>history: </a:t>
            </a:r>
            <a:r>
              <a:rPr lang="en" smtClean="0">
                <a:solidFill>
                  <a:schemeClr val="tx1">
                    <a:lumMod val="85000"/>
                    <a:lumOff val="15000"/>
                  </a:schemeClr>
                </a:solidFill>
              </a:rPr>
              <a:t>father was a heart patient, treated for high blood pressure, mother died after a stroke, also treated for high blood pressure.</a:t>
            </a:r>
          </a:p>
          <a:p>
            <a:pPr eaLnBrk="1" fontAlgn="auto" hangingPunct="1">
              <a:buFont typeface="Arial"/>
              <a:buChar char="•"/>
              <a:defRPr/>
            </a:pPr>
            <a:r>
              <a:rPr lang="en" u="sng" smtClean="0">
                <a:solidFill>
                  <a:schemeClr val="tx1">
                    <a:lumMod val="85000"/>
                    <a:lumOff val="15000"/>
                  </a:schemeClr>
                </a:solidFill>
              </a:rPr>
              <a:t>socio-epidemiological history: </a:t>
            </a:r>
            <a:r>
              <a:rPr lang="en" smtClean="0">
                <a:solidFill>
                  <a:schemeClr val="tx1">
                    <a:lumMod val="85000"/>
                    <a:lumOff val="15000"/>
                  </a:schemeClr>
                </a:solidFill>
              </a:rPr>
              <a:t>former smoker, up to 10 years ago. He occasionally consumes alcoholic beverages. He lives in normal conditions, uses city water for drinking.</a:t>
            </a:r>
            <a:endParaRPr lang="en-US" u="sng">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79568"/>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 altLang="en-US" smtClean="0">
                <a:ln>
                  <a:noFill/>
                </a:ln>
              </a:rPr>
              <a:t>Kidney transplant</a:t>
            </a:r>
            <a:endParaRPr lang="en-US" altLang="en-US" smtClean="0">
              <a:ln>
                <a:noFill/>
              </a:ln>
            </a:endParaRPr>
          </a:p>
        </p:txBody>
      </p:sp>
      <p:sp>
        <p:nvSpPr>
          <p:cNvPr id="45059" name="Content Placeholder 2"/>
          <p:cNvSpPr>
            <a:spLocks noGrp="1"/>
          </p:cNvSpPr>
          <p:nvPr>
            <p:ph idx="1"/>
          </p:nvPr>
        </p:nvSpPr>
        <p:spPr/>
        <p:txBody>
          <a:bodyPr/>
          <a:lstStyle/>
          <a:p>
            <a:pPr eaLnBrk="1" hangingPunct="1"/>
            <a:r>
              <a:rPr lang="en" altLang="en-US" smtClean="0"/>
              <a:t>Kidney transplantation is a complex method, the performance of which requires close cooperation of health workers from different professions.</a:t>
            </a:r>
          </a:p>
          <a:p>
            <a:pPr eaLnBrk="1" hangingPunct="1"/>
            <a:r>
              <a:rPr lang="en" altLang="en-US" smtClean="0"/>
              <a:t>It is a method for replacing kidney function, which enables the best degree of rehabilitation and ensures the best quality of life for patients with end-stage chronic kidney disease.</a:t>
            </a:r>
          </a:p>
          <a:p>
            <a:pPr eaLnBrk="1" hangingPunct="1"/>
            <a:r>
              <a:rPr lang="en" altLang="en-US" smtClean="0"/>
              <a:t>An obstacle to the success of tissue transplantation is the recipient's immune response directed against the transplanted tissue (rejection of the transplanted tissue).</a:t>
            </a:r>
            <a:endParaRPr lang="en-US" altLang="en-US" smtClean="0"/>
          </a:p>
        </p:txBody>
      </p:sp>
    </p:spTree>
  </p:cSld>
  <p:clrMapOvr>
    <a:masterClrMapping/>
  </p:clrMapOvr>
  <p:transition spd="slow" advTm="37516"/>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 altLang="en-US" smtClean="0">
                <a:ln>
                  <a:noFill/>
                </a:ln>
              </a:rPr>
              <a:t>Kidney transplant</a:t>
            </a:r>
            <a:endParaRPr lang="en-US" altLang="en-US" smtClean="0">
              <a:ln>
                <a:noFill/>
              </a:ln>
            </a:endParaRPr>
          </a:p>
        </p:txBody>
      </p:sp>
      <p:sp>
        <p:nvSpPr>
          <p:cNvPr id="46083" name="Content Placeholder 2"/>
          <p:cNvSpPr>
            <a:spLocks noGrp="1"/>
          </p:cNvSpPr>
          <p:nvPr>
            <p:ph idx="1"/>
          </p:nvPr>
        </p:nvSpPr>
        <p:spPr/>
        <p:txBody>
          <a:bodyPr/>
          <a:lstStyle/>
          <a:p>
            <a:pPr eaLnBrk="1" hangingPunct="1"/>
            <a:r>
              <a:rPr lang="en" altLang="en-US" smtClean="0"/>
              <a:t>The kidney transplant program includes patients with stage 4 of chronic kidney disease, in which endogenous creatinine clearance is less than 30 ml/min) as well as patients with stage 5 of chronic kidney disease.</a:t>
            </a:r>
          </a:p>
          <a:p>
            <a:pPr eaLnBrk="1" hangingPunct="1"/>
            <a:r>
              <a:rPr lang="en" altLang="en-US" smtClean="0"/>
              <a:t>Absolute contraindications for kidney transplantation: active ischemic heart disease, severe cardiomyopathy, active infection, cirrhosis or advanced cirrhosis of the liver, dependence on active substances, active psychosis, severe malignant disease, lack of patient cooperation.</a:t>
            </a:r>
            <a:endParaRPr lang="en-US" altLang="en-US" smtClean="0"/>
          </a:p>
        </p:txBody>
      </p:sp>
    </p:spTree>
  </p:cSld>
  <p:clrMapOvr>
    <a:masterClrMapping/>
  </p:clrMapOvr>
  <p:transition spd="slow" advTm="39688"/>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609600" y="887413"/>
            <a:ext cx="6242050" cy="1371600"/>
          </a:xfrm>
        </p:spPr>
        <p:txBody>
          <a:bodyPr/>
          <a:lstStyle/>
          <a:p>
            <a:pPr eaLnBrk="1" hangingPunct="1"/>
            <a:r>
              <a:rPr lang="en" altLang="en-US" smtClean="0">
                <a:ln>
                  <a:noFill/>
                </a:ln>
              </a:rPr>
              <a:t>Kidney transplant</a:t>
            </a:r>
            <a:endParaRPr lang="en-US" altLang="en-US" smtClean="0">
              <a:ln>
                <a:noFill/>
              </a:ln>
            </a:endParaRPr>
          </a:p>
        </p:txBody>
      </p:sp>
      <p:sp>
        <p:nvSpPr>
          <p:cNvPr id="6" name="Text Placeholder 5"/>
          <p:cNvSpPr>
            <a:spLocks noGrp="1"/>
          </p:cNvSpPr>
          <p:nvPr>
            <p:ph type="body" sz="half" idx="2"/>
          </p:nvPr>
        </p:nvSpPr>
        <p:spPr>
          <a:xfrm>
            <a:off x="609600" y="2366963"/>
            <a:ext cx="6242050" cy="3798887"/>
          </a:xfrm>
        </p:spPr>
        <p:txBody>
          <a:bodyPr rtlCol="0">
            <a:normAutofit fontScale="92500"/>
          </a:bodyPr>
          <a:lstStyle/>
          <a:p>
            <a:pPr eaLnBrk="1" fontAlgn="auto" hangingPunct="1">
              <a:buFont typeface="Arial"/>
              <a:buNone/>
              <a:defRPr/>
            </a:pPr>
            <a:r>
              <a:rPr lang="en" smtClean="0">
                <a:solidFill>
                  <a:schemeClr val="tx1">
                    <a:lumMod val="85000"/>
                    <a:lumOff val="15000"/>
                  </a:schemeClr>
                </a:solidFill>
              </a:rPr>
              <a:t>In transplantation from a living donor, the donor and recipient are operated on at the same time</a:t>
            </a:r>
          </a:p>
          <a:p>
            <a:pPr eaLnBrk="1" fontAlgn="auto" hangingPunct="1">
              <a:buFont typeface="Arial"/>
              <a:buNone/>
              <a:defRPr/>
            </a:pPr>
            <a:r>
              <a:rPr lang="en" smtClean="0">
                <a:solidFill>
                  <a:schemeClr val="tx1">
                    <a:lumMod val="85000"/>
                    <a:lumOff val="15000"/>
                  </a:schemeClr>
                </a:solidFill>
              </a:rPr>
              <a:t>A bumbag transplant is a complex operation and takes between three and five hours</a:t>
            </a:r>
          </a:p>
          <a:p>
            <a:pPr eaLnBrk="1" fontAlgn="auto" hangingPunct="1">
              <a:buFont typeface="Arial"/>
              <a:buNone/>
              <a:defRPr/>
            </a:pPr>
            <a:r>
              <a:rPr lang="en">
                <a:solidFill>
                  <a:schemeClr val="tx1">
                    <a:lumMod val="85000"/>
                    <a:lumOff val="15000"/>
                  </a:schemeClr>
                </a:solidFill>
              </a:rPr>
              <a:t>The </a:t>
            </a:r>
            <a:r>
              <a:rPr lang="en" smtClean="0">
                <a:solidFill>
                  <a:schemeClr val="tx1">
                    <a:lumMod val="85000"/>
                    <a:lumOff val="15000"/>
                  </a:schemeClr>
                </a:solidFill>
              </a:rPr>
              <a:t>left kidney is most often taken from the donor, either through open or laparoscopic nephrectomy.</a:t>
            </a:r>
          </a:p>
          <a:p>
            <a:pPr eaLnBrk="1" fontAlgn="auto" hangingPunct="1">
              <a:buFont typeface="Arial"/>
              <a:buNone/>
              <a:defRPr/>
            </a:pPr>
            <a:r>
              <a:rPr lang="en" smtClean="0">
                <a:solidFill>
                  <a:schemeClr val="tx1">
                    <a:lumMod val="85000"/>
                    <a:lumOff val="15000"/>
                  </a:schemeClr>
                </a:solidFill>
              </a:rPr>
              <a:t>After removal, the donor’s kidney is thoroughly washed with a special cold solution, and then it is carefully implanted in the right iliac space of the recipient, while his native kidneys are not removed.</a:t>
            </a:r>
          </a:p>
          <a:p>
            <a:pPr eaLnBrk="1" fontAlgn="auto" hangingPunct="1">
              <a:buFont typeface="Arial"/>
              <a:buNone/>
              <a:defRPr/>
            </a:pPr>
            <a:r>
              <a:rPr lang="en" smtClean="0">
                <a:solidFill>
                  <a:schemeClr val="tx1">
                    <a:lumMod val="85000"/>
                    <a:lumOff val="15000"/>
                  </a:schemeClr>
                </a:solidFill>
              </a:rPr>
              <a:t>After transplantation, as long as the transplanted kidney is functioning, it is necessary to take immunosuppressive drugs to prevent rejection.</a:t>
            </a:r>
          </a:p>
          <a:p>
            <a:pPr eaLnBrk="1" fontAlgn="auto" hangingPunct="1">
              <a:buFont typeface="Arial"/>
              <a:buNone/>
              <a:defRPr/>
            </a:pPr>
            <a:endParaRPr lang="sr-Cyrl-RS" smtClean="0">
              <a:solidFill>
                <a:schemeClr val="tx1">
                  <a:lumMod val="85000"/>
                  <a:lumOff val="15000"/>
                </a:schemeClr>
              </a:solidFill>
            </a:endParaRPr>
          </a:p>
        </p:txBody>
      </p:sp>
      <p:sp>
        <p:nvSpPr>
          <p:cNvPr id="47109" name="TextBox 1"/>
          <p:cNvSpPr txBox="1">
            <a:spLocks noChangeArrowheads="1"/>
          </p:cNvSpPr>
          <p:nvPr/>
        </p:nvSpPr>
        <p:spPr bwMode="auto">
          <a:xfrm>
            <a:off x="7115175" y="6411913"/>
            <a:ext cx="63484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 altLang="en-US" baseline="-25000"/>
              <a:t>https://kidneyeducation.com/Serbian/Transplantacija-bubrega/907</a:t>
            </a:r>
          </a:p>
          <a:p>
            <a:pPr eaLnBrk="1" hangingPunct="1"/>
            <a:endParaRPr lang="en-US" altLang="en-US" baseline="-2500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1650" y="1457320"/>
            <a:ext cx="4834884" cy="4415937"/>
          </a:xfrm>
          <a:prstGeom prst="rect">
            <a:avLst/>
          </a:prstGeom>
        </p:spPr>
      </p:pic>
    </p:spTree>
  </p:cSld>
  <p:clrMapOvr>
    <a:masterClrMapping/>
  </p:clrMapOvr>
  <p:transition spd="slow" advTm="45279"/>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4"/>
          <p:cNvSpPr>
            <a:spLocks noGrp="1"/>
          </p:cNvSpPr>
          <p:nvPr>
            <p:ph type="title"/>
          </p:nvPr>
        </p:nvSpPr>
        <p:spPr/>
        <p:txBody>
          <a:bodyPr/>
          <a:lstStyle/>
          <a:p>
            <a:pPr eaLnBrk="1" hangingPunct="1"/>
            <a:r>
              <a:rPr lang="en" altLang="en-US" smtClean="0">
                <a:ln>
                  <a:noFill/>
                </a:ln>
              </a:rPr>
              <a:t>Kidney transplant</a:t>
            </a:r>
            <a:endParaRPr lang="en-US" altLang="en-US" smtClean="0">
              <a:ln>
                <a:noFill/>
              </a:ln>
            </a:endParaRPr>
          </a:p>
        </p:txBody>
      </p:sp>
      <p:sp>
        <p:nvSpPr>
          <p:cNvPr id="48131" name="Content Placeholder 5"/>
          <p:cNvSpPr>
            <a:spLocks noGrp="1"/>
          </p:cNvSpPr>
          <p:nvPr>
            <p:ph idx="1"/>
          </p:nvPr>
        </p:nvSpPr>
        <p:spPr/>
        <p:txBody>
          <a:bodyPr/>
          <a:lstStyle/>
          <a:p>
            <a:pPr eaLnBrk="1" hangingPunct="1"/>
            <a:r>
              <a:rPr lang="en" altLang="en-US" smtClean="0"/>
              <a:t>The most common complications after a kidney transplant are rejection, infections, and side effects of immunosuppressive drugs</a:t>
            </a:r>
          </a:p>
          <a:p>
            <a:pPr eaLnBrk="1" hangingPunct="1"/>
            <a:r>
              <a:rPr lang="en" altLang="en-US" smtClean="0"/>
              <a:t>The key to success in the care of a transplanted kidney is regular control, prevention and constant vigilance</a:t>
            </a:r>
            <a:endParaRPr lang="en-US" altLang="en-US" smtClean="0"/>
          </a:p>
        </p:txBody>
      </p:sp>
    </p:spTree>
  </p:cSld>
  <p:clrMapOvr>
    <a:masterClrMapping/>
  </p:clrMapOvr>
  <p:transition spd="slow" advTm="17236"/>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 altLang="en-US" smtClean="0">
                <a:ln>
                  <a:noFill/>
                </a:ln>
              </a:rPr>
              <a:t>Dental procedures in hemodialysis patients</a:t>
            </a:r>
            <a:endParaRPr lang="en-US" altLang="en-US" smtClean="0">
              <a:ln>
                <a:noFill/>
              </a:ln>
            </a:endParaRPr>
          </a:p>
        </p:txBody>
      </p:sp>
      <p:sp>
        <p:nvSpPr>
          <p:cNvPr id="49155" name="Content Placeholder 2"/>
          <p:cNvSpPr>
            <a:spLocks noGrp="1"/>
          </p:cNvSpPr>
          <p:nvPr>
            <p:ph idx="1"/>
          </p:nvPr>
        </p:nvSpPr>
        <p:spPr/>
        <p:txBody>
          <a:bodyPr/>
          <a:lstStyle/>
          <a:p>
            <a:r>
              <a:rPr lang="en" altLang="en-US" sz="2200" smtClean="0"/>
              <a:t>Most hemodialysis patients have hemodialysis three times a week for 4 hours</a:t>
            </a:r>
          </a:p>
          <a:p>
            <a:r>
              <a:rPr lang="en" altLang="en-US" sz="2200" smtClean="0"/>
              <a:t>Heparin is an anticoagulant for parenteral use that is used during a hemodialysis session in order to prevent thrombosis.</a:t>
            </a:r>
          </a:p>
          <a:p>
            <a:r>
              <a:rPr lang="en" altLang="en-US" sz="2200" smtClean="0"/>
              <a:t>Heparin remains in the circulation for 4-6 hours after use</a:t>
            </a:r>
          </a:p>
          <a:p>
            <a:r>
              <a:rPr lang="en" altLang="en-US" sz="2200" smtClean="0"/>
              <a:t>Since heparin prolongs bleeding time, tooth extraction should be performed the day after hemodialysis when the presence of anticoagulants is minimized. aPTT and INR should be checked before surgery</a:t>
            </a:r>
            <a:endParaRPr lang="en-US" altLang="en-US" sz="22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 altLang="en-US" smtClean="0">
                <a:ln>
                  <a:noFill/>
                </a:ln>
              </a:rPr>
              <a:t>Dental procedures in hemodialysis patients</a:t>
            </a:r>
            <a:endParaRPr lang="en-US" altLang="en-US" smtClean="0">
              <a:ln>
                <a:noFill/>
              </a:ln>
            </a:endParaRPr>
          </a:p>
        </p:txBody>
      </p:sp>
      <p:sp>
        <p:nvSpPr>
          <p:cNvPr id="50179" name="Content Placeholder 2"/>
          <p:cNvSpPr>
            <a:spLocks noGrp="1"/>
          </p:cNvSpPr>
          <p:nvPr>
            <p:ph idx="1"/>
          </p:nvPr>
        </p:nvSpPr>
        <p:spPr/>
        <p:txBody>
          <a:bodyPr/>
          <a:lstStyle/>
          <a:p>
            <a:r>
              <a:rPr lang="en" altLang="en-US" smtClean="0"/>
              <a:t>Hemodialysis patients are also susceptible to infections</a:t>
            </a:r>
          </a:p>
          <a:p>
            <a:r>
              <a:rPr lang="en" altLang="en-US" smtClean="0"/>
              <a:t>Because of the possible bacterial infection, the use of broad-spectrum antibiotics is recommended before the intervention</a:t>
            </a:r>
          </a:p>
          <a:p>
            <a:r>
              <a:rPr lang="en" altLang="en-US" smtClean="0"/>
              <a:t>We usually apply aminopenicillin in a dose of 2 gr, an hour before the procedure or clindamycin tbl. 600 mg in patients allergic to penicillin.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 altLang="en-US" smtClean="0">
                <a:ln>
                  <a:noFill/>
                </a:ln>
              </a:rPr>
              <a:t>Dental procedures in hemodialysis patients</a:t>
            </a:r>
            <a:endParaRPr lang="en-US" altLang="en-US" smtClean="0">
              <a:ln>
                <a:noFill/>
              </a:ln>
            </a:endParaRPr>
          </a:p>
        </p:txBody>
      </p:sp>
      <p:sp>
        <p:nvSpPr>
          <p:cNvPr id="51203" name="Content Placeholder 2"/>
          <p:cNvSpPr>
            <a:spLocks noGrp="1"/>
          </p:cNvSpPr>
          <p:nvPr>
            <p:ph idx="1"/>
          </p:nvPr>
        </p:nvSpPr>
        <p:spPr>
          <a:xfrm>
            <a:off x="1295400" y="2363788"/>
            <a:ext cx="9601200" cy="3317875"/>
          </a:xfrm>
        </p:spPr>
        <p:txBody>
          <a:bodyPr/>
          <a:lstStyle/>
          <a:p>
            <a:r>
              <a:rPr lang="en" altLang="en-US" sz="2100" smtClean="0"/>
              <a:t>Patients with chronic kidney disease are an extremely delicate group of patients.</a:t>
            </a:r>
          </a:p>
          <a:p>
            <a:r>
              <a:rPr lang="en" altLang="en-US" sz="2100" smtClean="0"/>
              <a:t>They are prone to infections and therefore prophylactic antibiotic treatment is mandatory before surgical interventions.</a:t>
            </a:r>
          </a:p>
          <a:p>
            <a:r>
              <a:rPr lang="en" altLang="en-US" sz="2100" smtClean="0"/>
              <a:t>They are also prone to bleeding and therefore surgical interventions should be undertaken on days when the patient is not on dialysis.</a:t>
            </a:r>
          </a:p>
          <a:p>
            <a:r>
              <a:rPr lang="en" altLang="en-US" sz="2100" smtClean="0"/>
              <a:t>It should always be remembered that immunosuppressive therapy is prescribed to kidney transplant patients.</a:t>
            </a:r>
          </a:p>
          <a:p>
            <a:r>
              <a:rPr lang="en" altLang="en-US" sz="2100" smtClean="0"/>
              <a:t>Dental treatment of such patients involves close cooperation between dentists and nephrologists</a:t>
            </a:r>
          </a:p>
          <a:p>
            <a:endParaRPr lang="en-US"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 altLang="en-US" smtClean="0">
                <a:ln>
                  <a:noFill/>
                </a:ln>
              </a:rPr>
              <a:t>Anamnesis</a:t>
            </a:r>
            <a:endParaRPr lang="en-US" altLang="en-US" smtClean="0">
              <a:ln>
                <a:noFill/>
              </a:ln>
            </a:endParaRPr>
          </a:p>
        </p:txBody>
      </p:sp>
      <p:sp>
        <p:nvSpPr>
          <p:cNvPr id="3" name="Content Placeholder 2"/>
          <p:cNvSpPr>
            <a:spLocks noGrp="1"/>
          </p:cNvSpPr>
          <p:nvPr>
            <p:ph idx="1"/>
          </p:nvPr>
        </p:nvSpPr>
        <p:spPr/>
        <p:txBody>
          <a:bodyPr rtlCol="0">
            <a:normAutofit fontScale="77500" lnSpcReduction="20000"/>
          </a:bodyPr>
          <a:lstStyle/>
          <a:p>
            <a:pPr eaLnBrk="1" fontAlgn="auto" hangingPunct="1">
              <a:buFont typeface="Arial"/>
              <a:buChar char="•"/>
              <a:defRPr/>
            </a:pPr>
            <a:r>
              <a:rPr lang="en" smtClean="0">
                <a:solidFill>
                  <a:schemeClr val="tx1">
                    <a:lumMod val="85000"/>
                    <a:lumOff val="15000"/>
                  </a:schemeClr>
                </a:solidFill>
              </a:rPr>
              <a:t>Anamnesis by systems:</a:t>
            </a:r>
          </a:p>
          <a:p>
            <a:pPr eaLnBrk="1" fontAlgn="auto" hangingPunct="1">
              <a:buFont typeface="Arial"/>
              <a:buChar char="•"/>
              <a:defRPr/>
            </a:pPr>
            <a:r>
              <a:rPr lang="en" u="sng" smtClean="0">
                <a:solidFill>
                  <a:schemeClr val="tx1">
                    <a:lumMod val="85000"/>
                    <a:lumOff val="15000"/>
                  </a:schemeClr>
                </a:solidFill>
              </a:rPr>
              <a:t>General symptoms</a:t>
            </a:r>
            <a:r>
              <a:rPr lang="en" smtClean="0">
                <a:solidFill>
                  <a:schemeClr val="tx1">
                    <a:lumMod val="85000"/>
                    <a:lumOff val="15000"/>
                  </a:schemeClr>
                </a:solidFill>
              </a:rPr>
              <a:t>: weakness, lassitude, and tiredness that occur during usual daily activities. Weakness and lassitude are expressed throughout the day. Denies </a:t>
            </a:r>
            <a:r>
              <a:rPr lang="en">
                <a:solidFill>
                  <a:schemeClr val="tx1">
                    <a:lumMod val="85000"/>
                    <a:lumOff val="15000"/>
                  </a:schemeClr>
                </a:solidFill>
              </a:rPr>
              <a:t>elevated body </a:t>
            </a:r>
            <a:r>
              <a:rPr lang="en" smtClean="0">
                <a:solidFill>
                  <a:schemeClr val="tx1">
                    <a:lumMod val="85000"/>
                    <a:lumOff val="15000"/>
                  </a:schemeClr>
                </a:solidFill>
              </a:rPr>
              <a:t>temperature.</a:t>
            </a:r>
            <a:endParaRPr lang="sr-Cyrl-RS" smtClean="0">
              <a:solidFill>
                <a:schemeClr val="tx1">
                  <a:lumMod val="85000"/>
                  <a:lumOff val="15000"/>
                </a:schemeClr>
              </a:solidFill>
            </a:endParaRPr>
          </a:p>
          <a:p>
            <a:pPr eaLnBrk="1" fontAlgn="auto" hangingPunct="1">
              <a:buFont typeface="Arial"/>
              <a:buChar char="•"/>
              <a:defRPr/>
            </a:pPr>
            <a:r>
              <a:rPr lang="en" u="sng" smtClean="0">
                <a:solidFill>
                  <a:schemeClr val="tx1">
                    <a:lumMod val="85000"/>
                    <a:lumOff val="15000"/>
                  </a:schemeClr>
                </a:solidFill>
              </a:rPr>
              <a:t>Cardiovascular system</a:t>
            </a:r>
            <a:r>
              <a:rPr lang="en" smtClean="0">
                <a:solidFill>
                  <a:schemeClr val="tx1">
                    <a:lumMod val="85000"/>
                    <a:lumOff val="15000"/>
                  </a:schemeClr>
                </a:solidFill>
              </a:rPr>
              <a:t>: denies complaints.</a:t>
            </a:r>
          </a:p>
          <a:p>
            <a:pPr eaLnBrk="1" fontAlgn="auto" hangingPunct="1">
              <a:buFont typeface="Arial"/>
              <a:buChar char="•"/>
              <a:defRPr/>
            </a:pPr>
            <a:r>
              <a:rPr lang="en" u="sng" smtClean="0">
                <a:solidFill>
                  <a:schemeClr val="tx1">
                    <a:lumMod val="85000"/>
                    <a:lumOff val="15000"/>
                  </a:schemeClr>
                </a:solidFill>
              </a:rPr>
              <a:t>Respiratory system</a:t>
            </a:r>
            <a:r>
              <a:rPr lang="en" smtClean="0">
                <a:solidFill>
                  <a:schemeClr val="tx1">
                    <a:lumMod val="85000"/>
                    <a:lumOff val="15000"/>
                  </a:schemeClr>
                </a:solidFill>
              </a:rPr>
              <a:t>: states that he feels suffocated, especially when tiring</a:t>
            </a:r>
          </a:p>
          <a:p>
            <a:pPr eaLnBrk="1" fontAlgn="auto" hangingPunct="1">
              <a:buFont typeface="Arial"/>
              <a:buChar char="•"/>
              <a:defRPr/>
            </a:pPr>
            <a:r>
              <a:rPr lang="en" u="sng" smtClean="0">
                <a:solidFill>
                  <a:schemeClr val="tx1">
                    <a:lumMod val="85000"/>
                    <a:lumOff val="15000"/>
                  </a:schemeClr>
                </a:solidFill>
              </a:rPr>
              <a:t>Gastrointestinal system: </a:t>
            </a:r>
            <a:r>
              <a:rPr lang="en" smtClean="0">
                <a:solidFill>
                  <a:schemeClr val="tx1">
                    <a:lumMod val="85000"/>
                    <a:lumOff val="15000"/>
                  </a:schemeClr>
                </a:solidFill>
              </a:rPr>
              <a:t>nausea and vomiting, nausea is pronounced in the morning hours, vomiting 1-2 times a day, previously consumed food. It negates liquid diarrheal stools as well as the appearance of black stools.</a:t>
            </a:r>
          </a:p>
          <a:p>
            <a:pPr eaLnBrk="1" fontAlgn="auto" hangingPunct="1">
              <a:buFont typeface="Arial"/>
              <a:buChar char="•"/>
              <a:defRPr/>
            </a:pPr>
            <a:r>
              <a:rPr lang="en" u="sng" smtClean="0">
                <a:solidFill>
                  <a:schemeClr val="tx1">
                    <a:lumMod val="85000"/>
                    <a:lumOff val="15000"/>
                  </a:schemeClr>
                </a:solidFill>
              </a:rPr>
              <a:t>Genitourinary tract: </a:t>
            </a:r>
            <a:r>
              <a:rPr lang="en" smtClean="0">
                <a:solidFill>
                  <a:schemeClr val="tx1">
                    <a:lumMod val="85000"/>
                    <a:lumOff val="15000"/>
                  </a:schemeClr>
                </a:solidFill>
              </a:rPr>
              <a:t>he states that he urinates regularly, in the last month he has noticed that he urinates less than before. He states that he urinates at least 2 times at night, he denies that he has trouble urinating, and the urine is yellow and clear.</a:t>
            </a:r>
            <a:endParaRPr lang="en-US">
              <a:solidFill>
                <a:schemeClr val="tx1">
                  <a:lumMod val="85000"/>
                  <a:lumOff val="15000"/>
                </a:schemeClr>
              </a:solidFill>
            </a:endParaRPr>
          </a:p>
        </p:txBody>
      </p:sp>
    </p:spTree>
  </p:cSld>
  <p:clrMapOvr>
    <a:masterClrMapping/>
  </p:clrMapOvr>
  <p:transition spd="slow" advTm="66256"/>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 altLang="en-US" smtClean="0">
                <a:ln>
                  <a:noFill/>
                </a:ln>
              </a:rPr>
              <a:t>Anamnesis</a:t>
            </a:r>
            <a:endParaRPr lang="en-US" altLang="en-US" smtClean="0">
              <a:ln>
                <a:noFill/>
              </a:ln>
            </a:endParaRPr>
          </a:p>
        </p:txBody>
      </p:sp>
      <p:sp>
        <p:nvSpPr>
          <p:cNvPr id="19459" name="Content Placeholder 2"/>
          <p:cNvSpPr>
            <a:spLocks noGrp="1"/>
          </p:cNvSpPr>
          <p:nvPr>
            <p:ph idx="1"/>
          </p:nvPr>
        </p:nvSpPr>
        <p:spPr/>
        <p:txBody>
          <a:bodyPr/>
          <a:lstStyle/>
          <a:p>
            <a:pPr eaLnBrk="1" hangingPunct="1"/>
            <a:r>
              <a:rPr lang="en" altLang="en-US" u="sng" smtClean="0"/>
              <a:t>Locomotor system </a:t>
            </a:r>
            <a:r>
              <a:rPr lang="en" altLang="en-US" smtClean="0"/>
              <a:t>: states that he has slight swelling of the lower legs which are present throughout the day and feels itching on the skin of the trunk and extremities throughout the day</a:t>
            </a:r>
          </a:p>
          <a:p>
            <a:pPr eaLnBrk="1" hangingPunct="1"/>
            <a:r>
              <a:rPr lang="en" altLang="en-US" u="sng" smtClean="0"/>
              <a:t>Hematopoietic system: </a:t>
            </a:r>
            <a:r>
              <a:rPr lang="en" altLang="en-US" smtClean="0"/>
              <a:t>negates complaints</a:t>
            </a:r>
          </a:p>
          <a:p>
            <a:pPr eaLnBrk="1" hangingPunct="1"/>
            <a:r>
              <a:rPr lang="en" altLang="en-US" u="sng" smtClean="0"/>
              <a:t>Endocrine system: </a:t>
            </a:r>
            <a:r>
              <a:rPr lang="en" altLang="en-US" smtClean="0"/>
              <a:t>negates complaints</a:t>
            </a:r>
          </a:p>
          <a:p>
            <a:pPr eaLnBrk="1" hangingPunct="1"/>
            <a:r>
              <a:rPr lang="en" altLang="en-US" u="sng" smtClean="0"/>
              <a:t>Central nervous system </a:t>
            </a:r>
            <a:r>
              <a:rPr lang="en" altLang="en-US" smtClean="0"/>
              <a:t>: negates complaints</a:t>
            </a:r>
          </a:p>
        </p:txBody>
      </p:sp>
    </p:spTree>
  </p:cSld>
  <p:clrMapOvr>
    <a:masterClrMapping/>
  </p:clrMapOvr>
  <p:transition spd="slow" advTm="20116"/>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 altLang="en-US" smtClean="0">
                <a:ln>
                  <a:noFill/>
                </a:ln>
              </a:rPr>
              <a:t>Physical findings</a:t>
            </a:r>
            <a:endParaRPr lang="en-US" altLang="en-US" smtClean="0">
              <a:ln>
                <a:noFill/>
              </a:ln>
            </a:endParaRPr>
          </a:p>
        </p:txBody>
      </p:sp>
      <p:sp>
        <p:nvSpPr>
          <p:cNvPr id="3" name="Content Placeholder 2"/>
          <p:cNvSpPr>
            <a:spLocks noGrp="1"/>
          </p:cNvSpPr>
          <p:nvPr>
            <p:ph idx="1"/>
          </p:nvPr>
        </p:nvSpPr>
        <p:spPr/>
        <p:txBody>
          <a:bodyPr rtlCol="0">
            <a:normAutofit fontScale="70000" lnSpcReduction="20000"/>
          </a:bodyPr>
          <a:lstStyle/>
          <a:p>
            <a:pPr eaLnBrk="1" fontAlgn="auto" hangingPunct="1">
              <a:buFont typeface="Arial"/>
              <a:buChar char="•"/>
              <a:defRPr/>
            </a:pPr>
            <a:r>
              <a:rPr lang="en" i="1" u="sng" smtClean="0">
                <a:solidFill>
                  <a:schemeClr val="tx1">
                    <a:lumMod val="85000"/>
                    <a:lumOff val="15000"/>
                  </a:schemeClr>
                </a:solidFill>
              </a:rPr>
              <a:t>Status praesens: </a:t>
            </a:r>
            <a:r>
              <a:rPr lang="en" smtClean="0">
                <a:solidFill>
                  <a:schemeClr val="tx1">
                    <a:lumMod val="85000"/>
                    <a:lumOff val="15000"/>
                  </a:schemeClr>
                </a:solidFill>
              </a:rPr>
              <a:t>On examination, he is conscious, oriented towards himself and others, afebrile, eupnoic, pale-yellow discoloration of the skin, normal ostemuscular structure and nutrition, skin of weakened turgor with excoriations on the extensor sides of the lower and upper extremities, without signs of peripheral lymphadenopathy and hemorrhagic syndrome, takes an active position in bed, gives the impression of a moderately severe patient</a:t>
            </a:r>
          </a:p>
          <a:p>
            <a:pPr eaLnBrk="1" fontAlgn="auto" hangingPunct="1">
              <a:buFont typeface="Arial"/>
              <a:buChar char="•"/>
              <a:defRPr/>
            </a:pPr>
            <a:r>
              <a:rPr lang="en" u="sng" smtClean="0">
                <a:solidFill>
                  <a:schemeClr val="tx1">
                    <a:lumMod val="85000"/>
                    <a:lumOff val="15000"/>
                  </a:schemeClr>
                </a:solidFill>
              </a:rPr>
              <a:t>Head and neck </a:t>
            </a:r>
            <a:r>
              <a:rPr lang="en" smtClean="0">
                <a:solidFill>
                  <a:schemeClr val="tx1">
                    <a:lumMod val="85000"/>
                    <a:lumOff val="15000"/>
                  </a:schemeClr>
                </a:solidFill>
              </a:rPr>
              <a:t>: head of normal configuration, slight infraorbital edema present, other findings normal</a:t>
            </a:r>
          </a:p>
          <a:p>
            <a:pPr eaLnBrk="1" fontAlgn="auto" hangingPunct="1">
              <a:buFont typeface="Arial"/>
              <a:buChar char="•"/>
              <a:defRPr/>
            </a:pPr>
            <a:r>
              <a:rPr lang="en" u="sng" smtClean="0">
                <a:solidFill>
                  <a:schemeClr val="tx1">
                    <a:lumMod val="85000"/>
                    <a:lumOff val="15000"/>
                  </a:schemeClr>
                </a:solidFill>
              </a:rPr>
              <a:t>Chest </a:t>
            </a:r>
            <a:r>
              <a:rPr lang="en" smtClean="0">
                <a:solidFill>
                  <a:schemeClr val="tx1">
                    <a:lumMod val="85000"/>
                    <a:lumOff val="15000"/>
                  </a:schemeClr>
                </a:solidFill>
              </a:rPr>
              <a:t>: Auscultatory over the lungs, normal respiratory murmur on both sides, without pathological sound phenomena; The action of the heart is rhythmic, the tones are clear, and a mild systolic murmur is heard over the apex of the heart.</a:t>
            </a:r>
          </a:p>
          <a:p>
            <a:pPr eaLnBrk="1" fontAlgn="auto" hangingPunct="1">
              <a:buFont typeface="Arial"/>
              <a:buChar char="•"/>
              <a:defRPr/>
            </a:pPr>
            <a:r>
              <a:rPr lang="en" u="sng" smtClean="0">
                <a:solidFill>
                  <a:schemeClr val="tx1">
                    <a:lumMod val="85000"/>
                    <a:lumOff val="15000"/>
                  </a:schemeClr>
                </a:solidFill>
              </a:rPr>
              <a:t>Abdomen: </a:t>
            </a:r>
            <a:r>
              <a:rPr lang="en" smtClean="0">
                <a:solidFill>
                  <a:schemeClr val="tx1">
                    <a:lumMod val="85000"/>
                    <a:lumOff val="15000"/>
                  </a:schemeClr>
                </a:solidFill>
              </a:rPr>
              <a:t>soft, painfully insensitive to superficial and deep palpation . Lumbar lodges insensitive to succussia.</a:t>
            </a:r>
          </a:p>
          <a:p>
            <a:pPr eaLnBrk="1" fontAlgn="auto" hangingPunct="1">
              <a:buFont typeface="Arial"/>
              <a:buChar char="•"/>
              <a:defRPr/>
            </a:pPr>
            <a:r>
              <a:rPr lang="en" smtClean="0">
                <a:solidFill>
                  <a:schemeClr val="tx1">
                    <a:lumMod val="85000"/>
                    <a:lumOff val="15000"/>
                  </a:schemeClr>
                </a:solidFill>
              </a:rPr>
              <a:t>Extremities with slight pretibial edema, without deformity.</a:t>
            </a: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Tree>
  </p:cSld>
  <p:clrMapOvr>
    <a:masterClrMapping/>
  </p:clrMapOvr>
  <p:transition spd="slow" advTm="72604"/>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 altLang="en-US" smtClean="0">
                <a:ln>
                  <a:noFill/>
                </a:ln>
              </a:rPr>
              <a:t>Physical findings</a:t>
            </a:r>
            <a:endParaRPr lang="en-US" altLang="en-US" smtClean="0">
              <a:ln>
                <a:noFill/>
              </a:ln>
            </a:endParaRPr>
          </a:p>
        </p:txBody>
      </p:sp>
      <p:sp>
        <p:nvSpPr>
          <p:cNvPr id="3" name="Content Placeholder 2"/>
          <p:cNvSpPr>
            <a:spLocks noGrp="1"/>
          </p:cNvSpPr>
          <p:nvPr>
            <p:ph idx="1"/>
          </p:nvPr>
        </p:nvSpPr>
        <p:spPr/>
        <p:txBody>
          <a:bodyPr rtlCol="0">
            <a:normAutofit/>
          </a:bodyPr>
          <a:lstStyle/>
          <a:p>
            <a:pPr eaLnBrk="1" fontAlgn="auto" hangingPunct="1">
              <a:buFont typeface="Arial"/>
              <a:buChar char="•"/>
              <a:defRPr/>
            </a:pPr>
            <a:r>
              <a:rPr lang="en" smtClean="0">
                <a:solidFill>
                  <a:schemeClr val="tx1">
                    <a:lumMod val="85000"/>
                    <a:lumOff val="15000"/>
                  </a:schemeClr>
                </a:solidFill>
              </a:rPr>
              <a:t>Vital signs: O2 saturation 95 % </a:t>
            </a:r>
            <a:r>
              <a:rPr lang="en" baseline="-25000" smtClean="0">
                <a:solidFill>
                  <a:schemeClr val="tx1">
                    <a:lumMod val="85000"/>
                    <a:lumOff val="15000"/>
                  </a:schemeClr>
                </a:solidFill>
              </a:rPr>
              <a:t>;</a:t>
            </a:r>
          </a:p>
          <a:p>
            <a:pPr eaLnBrk="1" fontAlgn="auto" hangingPunct="1">
              <a:buFont typeface="Arial"/>
              <a:buChar char="•"/>
              <a:defRPr/>
            </a:pPr>
            <a:r>
              <a:rPr lang="en" smtClean="0">
                <a:solidFill>
                  <a:schemeClr val="tx1">
                    <a:lumMod val="85000"/>
                    <a:lumOff val="15000"/>
                  </a:schemeClr>
                </a:solidFill>
              </a:rPr>
              <a:t>ECG: sinus rhythm, fr. 86/ min. </a:t>
            </a:r>
            <a:r>
              <a:rPr lang="en">
                <a:solidFill>
                  <a:schemeClr val="tx1">
                    <a:lumMod val="85000"/>
                    <a:lumOff val="15000"/>
                  </a:schemeClr>
                </a:solidFill>
              </a:rPr>
              <a:t>n </a:t>
            </a:r>
            <a:r>
              <a:rPr lang="en" smtClean="0">
                <a:solidFill>
                  <a:schemeClr val="tx1">
                    <a:lumMod val="85000"/>
                    <a:lumOff val="15000"/>
                  </a:schemeClr>
                </a:solidFill>
              </a:rPr>
              <a:t>initial ST depression with biphasic T in V5, V6, I and aVL; R in V5+S </a:t>
            </a:r>
            <a:r>
              <a:rPr lang="en">
                <a:solidFill>
                  <a:schemeClr val="tx1">
                    <a:lumMod val="85000"/>
                    <a:lumOff val="15000"/>
                  </a:schemeClr>
                </a:solidFill>
              </a:rPr>
              <a:t>in </a:t>
            </a:r>
            <a:r>
              <a:rPr lang="en" smtClean="0">
                <a:solidFill>
                  <a:schemeClr val="tx1">
                    <a:lumMod val="85000"/>
                    <a:lumOff val="15000"/>
                  </a:schemeClr>
                </a:solidFill>
              </a:rPr>
              <a:t>V1</a:t>
            </a:r>
            <a:r>
              <a:rPr lang="en">
                <a:solidFill>
                  <a:schemeClr val="tx1">
                    <a:lumMod val="85000"/>
                    <a:lumOff val="15000"/>
                  </a:schemeClr>
                </a:solidFill>
              </a:rPr>
              <a:t> </a:t>
            </a:r>
            <a:r>
              <a:rPr lang="en" smtClean="0">
                <a:solidFill>
                  <a:schemeClr val="tx1">
                    <a:lumMod val="85000"/>
                    <a:lumOff val="15000"/>
                  </a:schemeClr>
                </a:solidFill>
              </a:rPr>
              <a:t>&gt; 35 mm ( signs left ventricular hypertrophy) </a:t>
            </a:r>
            <a:endParaRPr lang="sr-Cyrl-RS" smtClean="0">
              <a:solidFill>
                <a:schemeClr val="tx1">
                  <a:lumMod val="85000"/>
                  <a:lumOff val="15000"/>
                </a:schemeClr>
              </a:solidFill>
            </a:endParaRPr>
          </a:p>
          <a:p>
            <a:pPr eaLnBrk="1" fontAlgn="auto" hangingPunct="1">
              <a:buFont typeface="Arial"/>
              <a:buChar char="•"/>
              <a:defRPr/>
            </a:pPr>
            <a:r>
              <a:rPr lang="en" smtClean="0">
                <a:solidFill>
                  <a:schemeClr val="tx1">
                    <a:lumMod val="85000"/>
                    <a:lumOff val="15000"/>
                  </a:schemeClr>
                </a:solidFill>
              </a:rPr>
              <a:t>BP 150/90 mmHg</a:t>
            </a:r>
            <a:endParaRPr lang="sr-Cyrl-RS" smtClean="0">
              <a:solidFill>
                <a:schemeClr val="tx1">
                  <a:lumMod val="85000"/>
                  <a:lumOff val="15000"/>
                </a:schemeClr>
              </a:solidFill>
            </a:endParaRPr>
          </a:p>
          <a:p>
            <a:pPr eaLnBrk="1" fontAlgn="auto" hangingPunct="1">
              <a:buFont typeface="Arial"/>
              <a:buChar char="•"/>
              <a:defRPr/>
            </a:pPr>
            <a:r>
              <a:rPr lang="en" smtClean="0">
                <a:solidFill>
                  <a:schemeClr val="tx1">
                    <a:lumMod val="85000"/>
                    <a:lumOff val="15000"/>
                  </a:schemeClr>
                </a:solidFill>
              </a:rPr>
              <a:t>diuresis for 24 h – 850 ml</a:t>
            </a:r>
          </a:p>
          <a:p>
            <a:pPr marL="0" indent="0" eaLnBrk="1" fontAlgn="auto" hangingPunct="1">
              <a:buFont typeface="Arial"/>
              <a:buNone/>
              <a:defRPr/>
            </a:pPr>
            <a:endParaRPr lang="en-US" smtClean="0">
              <a:solidFill>
                <a:schemeClr val="tx1">
                  <a:lumMod val="85000"/>
                  <a:lumOff val="15000"/>
                </a:schemeClr>
              </a:solidFill>
            </a:endParaRPr>
          </a:p>
          <a:p>
            <a:pPr marL="0" indent="0" eaLnBrk="1" fontAlgn="auto" hangingPunct="1">
              <a:buFont typeface="Arial"/>
              <a:buNone/>
              <a:defRPr/>
            </a:pPr>
            <a:endParaRPr lang="en-US">
              <a:solidFill>
                <a:schemeClr val="tx1">
                  <a:lumMod val="85000"/>
                  <a:lumOff val="15000"/>
                </a:schemeClr>
              </a:solidFill>
            </a:endParaRPr>
          </a:p>
        </p:txBody>
      </p:sp>
    </p:spTree>
  </p:cSld>
  <p:clrMapOvr>
    <a:masterClrMapping/>
  </p:clrMapOvr>
  <p:transition spd="slow" advTm="5078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85000" lnSpcReduction="20000"/>
          </a:bodyPr>
          <a:lstStyle/>
          <a:p>
            <a:pPr eaLnBrk="1" fontAlgn="auto" hangingPunct="1">
              <a:buFont typeface="Arial"/>
              <a:buChar char="•"/>
              <a:defRPr/>
            </a:pPr>
            <a:r>
              <a:rPr lang="en" smtClean="0">
                <a:solidFill>
                  <a:schemeClr val="tx1">
                    <a:lumMod val="85000"/>
                    <a:lumOff val="15000"/>
                  </a:schemeClr>
                </a:solidFill>
              </a:rPr>
              <a:t>Lab analysis:</a:t>
            </a:r>
            <a:endParaRPr lang="en-US">
              <a:solidFill>
                <a:schemeClr val="tx1">
                  <a:lumMod val="85000"/>
                  <a:lumOff val="15000"/>
                </a:schemeClr>
              </a:solidFill>
            </a:endParaRPr>
          </a:p>
          <a:p>
            <a:pPr eaLnBrk="1" fontAlgn="auto" hangingPunct="1">
              <a:buFont typeface="Arial"/>
              <a:buChar char="•"/>
              <a:defRPr/>
            </a:pPr>
            <a:r>
              <a:rPr lang="en" smtClean="0">
                <a:solidFill>
                  <a:schemeClr val="tx1">
                    <a:lumMod val="85000"/>
                    <a:lumOff val="15000"/>
                  </a:schemeClr>
                </a:solidFill>
              </a:rPr>
              <a:t>KKS : Le 6.7 </a:t>
            </a:r>
            <a:r>
              <a:rPr lang="en">
                <a:solidFill>
                  <a:schemeClr val="tx1">
                    <a:lumMod val="85000"/>
                    <a:lumOff val="15000"/>
                  </a:schemeClr>
                </a:solidFill>
              </a:rPr>
              <a:t>( </a:t>
            </a:r>
            <a:r>
              <a:rPr lang="en" smtClean="0">
                <a:solidFill>
                  <a:schemeClr val="tx1">
                    <a:lumMod val="85000"/>
                    <a:lumOff val="15000"/>
                  </a:schemeClr>
                </a:solidFill>
              </a:rPr>
              <a:t>3.9 </a:t>
            </a:r>
            <a:r>
              <a:rPr lang="en">
                <a:solidFill>
                  <a:schemeClr val="tx1">
                    <a:lumMod val="85000"/>
                    <a:lumOff val="15000"/>
                  </a:schemeClr>
                </a:solidFill>
              </a:rPr>
              <a:t>– 10 x </a:t>
            </a:r>
            <a:r>
              <a:rPr lang="en" smtClean="0">
                <a:solidFill>
                  <a:schemeClr val="tx1">
                    <a:lumMod val="85000"/>
                    <a:lumOff val="15000"/>
                  </a:schemeClr>
                </a:solidFill>
              </a:rPr>
              <a:t>10 </a:t>
            </a:r>
            <a:r>
              <a:rPr lang="en" baseline="30000">
                <a:solidFill>
                  <a:schemeClr val="tx1">
                    <a:lumMod val="85000"/>
                    <a:lumOff val="15000"/>
                  </a:schemeClr>
                </a:solidFill>
              </a:rPr>
              <a:t>9 </a:t>
            </a:r>
            <a:r>
              <a:rPr lang="en" smtClean="0">
                <a:solidFill>
                  <a:schemeClr val="tx1">
                    <a:lumMod val="85000"/>
                    <a:lumOff val="15000"/>
                  </a:schemeClr>
                </a:solidFill>
              </a:rPr>
              <a:t>/l) , </a:t>
            </a:r>
            <a:r>
              <a:rPr lang="en" b="1" smtClean="0">
                <a:solidFill>
                  <a:schemeClr val="tx1">
                    <a:lumMod val="85000"/>
                    <a:lumOff val="15000"/>
                  </a:schemeClr>
                </a:solidFill>
              </a:rPr>
              <a:t>Er 3.4</a:t>
            </a:r>
            <a:r>
              <a:rPr lang="en" b="1">
                <a:solidFill>
                  <a:schemeClr val="tx1">
                    <a:lumMod val="85000"/>
                    <a:lumOff val="15000"/>
                  </a:schemeClr>
                </a:solidFill>
              </a:rPr>
              <a:t> </a:t>
            </a:r>
            <a:r>
              <a:rPr lang="en">
                <a:solidFill>
                  <a:schemeClr val="tx1">
                    <a:lumMod val="85000"/>
                    <a:lumOff val="15000"/>
                  </a:schemeClr>
                </a:solidFill>
              </a:rPr>
              <a:t>( </a:t>
            </a:r>
            <a:r>
              <a:rPr lang="en" smtClean="0">
                <a:solidFill>
                  <a:schemeClr val="tx1">
                    <a:lumMod val="85000"/>
                    <a:lumOff val="15000"/>
                  </a:schemeClr>
                </a:solidFill>
              </a:rPr>
              <a:t>4.30 </a:t>
            </a:r>
            <a:r>
              <a:rPr lang="en">
                <a:solidFill>
                  <a:schemeClr val="tx1">
                    <a:lumMod val="85000"/>
                    <a:lumOff val="15000"/>
                  </a:schemeClr>
                </a:solidFill>
              </a:rPr>
              <a:t>– 5.70 x </a:t>
            </a:r>
            <a:r>
              <a:rPr lang="en" smtClean="0">
                <a:solidFill>
                  <a:schemeClr val="tx1">
                    <a:lumMod val="85000"/>
                    <a:lumOff val="15000"/>
                  </a:schemeClr>
                </a:solidFill>
              </a:rPr>
              <a:t>10 </a:t>
            </a:r>
            <a:r>
              <a:rPr lang="en" baseline="30000" smtClean="0">
                <a:solidFill>
                  <a:schemeClr val="tx1">
                    <a:lumMod val="85000"/>
                    <a:lumOff val="15000"/>
                  </a:schemeClr>
                </a:solidFill>
              </a:rPr>
              <a:t>12 </a:t>
            </a:r>
            <a:r>
              <a:rPr lang="en" smtClean="0">
                <a:solidFill>
                  <a:schemeClr val="tx1">
                    <a:lumMod val="85000"/>
                    <a:lumOff val="15000"/>
                  </a:schemeClr>
                </a:solidFill>
              </a:rPr>
              <a:t>/l) , Tr 230</a:t>
            </a:r>
            <a:r>
              <a:rPr lang="en">
                <a:solidFill>
                  <a:schemeClr val="tx1">
                    <a:lumMod val="85000"/>
                    <a:lumOff val="15000"/>
                  </a:schemeClr>
                </a:solidFill>
              </a:rPr>
              <a:t> </a:t>
            </a:r>
            <a:r>
              <a:rPr lang="en" smtClean="0">
                <a:solidFill>
                  <a:schemeClr val="tx1">
                    <a:lumMod val="85000"/>
                    <a:lumOff val="15000"/>
                  </a:schemeClr>
                </a:solidFill>
              </a:rPr>
              <a:t>(140 </a:t>
            </a:r>
            <a:r>
              <a:rPr lang="en">
                <a:solidFill>
                  <a:schemeClr val="tx1">
                    <a:lumMod val="85000"/>
                    <a:lumOff val="15000"/>
                  </a:schemeClr>
                </a:solidFill>
              </a:rPr>
              <a:t>- 450 x </a:t>
            </a:r>
            <a:r>
              <a:rPr lang="en" smtClean="0">
                <a:solidFill>
                  <a:schemeClr val="tx1">
                    <a:lumMod val="85000"/>
                    <a:lumOff val="15000"/>
                  </a:schemeClr>
                </a:solidFill>
              </a:rPr>
              <a:t>10 </a:t>
            </a:r>
            <a:r>
              <a:rPr lang="en" baseline="30000" smtClean="0">
                <a:solidFill>
                  <a:schemeClr val="tx1">
                    <a:lumMod val="85000"/>
                    <a:lumOff val="15000"/>
                  </a:schemeClr>
                </a:solidFill>
              </a:rPr>
              <a:t>9 </a:t>
            </a:r>
            <a:r>
              <a:rPr lang="en" smtClean="0">
                <a:solidFill>
                  <a:schemeClr val="tx1">
                    <a:lumMod val="85000"/>
                    <a:lumOff val="15000"/>
                  </a:schemeClr>
                </a:solidFill>
              </a:rPr>
              <a:t>/l) , </a:t>
            </a:r>
            <a:r>
              <a:rPr lang="en" b="1" smtClean="0">
                <a:solidFill>
                  <a:schemeClr val="tx1">
                    <a:lumMod val="85000"/>
                    <a:lumOff val="15000"/>
                  </a:schemeClr>
                </a:solidFill>
              </a:rPr>
              <a:t>Hgb 98 g/l </a:t>
            </a:r>
            <a:r>
              <a:rPr lang="en" smtClean="0">
                <a:solidFill>
                  <a:schemeClr val="tx1">
                    <a:lumMod val="85000"/>
                    <a:lumOff val="15000"/>
                  </a:schemeClr>
                </a:solidFill>
              </a:rPr>
              <a:t>(120 +- 20 g/l), </a:t>
            </a:r>
            <a:r>
              <a:rPr lang="en" b="1" smtClean="0">
                <a:solidFill>
                  <a:schemeClr val="tx1">
                    <a:lumMod val="85000"/>
                    <a:lumOff val="15000"/>
                  </a:schemeClr>
                </a:solidFill>
              </a:rPr>
              <a:t>Hct 0.27 </a:t>
            </a:r>
            <a:r>
              <a:rPr lang="en" smtClean="0">
                <a:solidFill>
                  <a:schemeClr val="tx1">
                    <a:lumMod val="85000"/>
                    <a:lumOff val="15000"/>
                  </a:schemeClr>
                </a:solidFill>
              </a:rPr>
              <a:t>(0.41-0.5). </a:t>
            </a:r>
          </a:p>
          <a:p>
            <a:pPr eaLnBrk="1" fontAlgn="auto" hangingPunct="1">
              <a:buFont typeface="Arial"/>
              <a:buChar char="•"/>
              <a:defRPr/>
            </a:pPr>
            <a:r>
              <a:rPr lang="en" smtClean="0">
                <a:solidFill>
                  <a:schemeClr val="tx1">
                    <a:lumMod val="85000"/>
                    <a:lumOff val="15000"/>
                  </a:schemeClr>
                </a:solidFill>
              </a:rPr>
              <a:t>Biochemical analyses: </a:t>
            </a:r>
            <a:r>
              <a:rPr lang="en" b="1" smtClean="0">
                <a:solidFill>
                  <a:schemeClr val="tx1">
                    <a:lumMod val="85000"/>
                    <a:lumOff val="15000"/>
                  </a:schemeClr>
                </a:solidFill>
              </a:rPr>
              <a:t>urea</a:t>
            </a:r>
            <a:r>
              <a:rPr lang="en" smtClean="0">
                <a:solidFill>
                  <a:schemeClr val="tx1">
                    <a:lumMod val="85000"/>
                    <a:lumOff val="15000"/>
                  </a:schemeClr>
                </a:solidFill>
              </a:rPr>
              <a:t> </a:t>
            </a:r>
            <a:r>
              <a:rPr lang="en" b="1" smtClean="0">
                <a:solidFill>
                  <a:schemeClr val="tx1">
                    <a:lumMod val="85000"/>
                    <a:lumOff val="15000"/>
                  </a:schemeClr>
                </a:solidFill>
              </a:rPr>
              <a:t>23.6 mmol/l </a:t>
            </a:r>
            <a:r>
              <a:rPr lang="en" smtClean="0">
                <a:solidFill>
                  <a:schemeClr val="tx1">
                    <a:lumMod val="85000"/>
                    <a:lumOff val="15000"/>
                  </a:schemeClr>
                </a:solidFill>
              </a:rPr>
              <a:t>( ref. values 2.8-8.3 mmol/l ), </a:t>
            </a:r>
            <a:r>
              <a:rPr lang="en" b="1" smtClean="0">
                <a:solidFill>
                  <a:schemeClr val="tx1">
                    <a:lumMod val="85000"/>
                    <a:lumOff val="15000"/>
                  </a:schemeClr>
                </a:solidFill>
              </a:rPr>
              <a:t>creatinine</a:t>
            </a:r>
            <a:r>
              <a:rPr lang="en" smtClean="0">
                <a:solidFill>
                  <a:schemeClr val="tx1">
                    <a:lumMod val="85000"/>
                    <a:lumOff val="15000"/>
                  </a:schemeClr>
                </a:solidFill>
              </a:rPr>
              <a:t> </a:t>
            </a:r>
            <a:r>
              <a:rPr lang="en" b="1" smtClean="0">
                <a:solidFill>
                  <a:schemeClr val="tx1">
                    <a:lumMod val="85000"/>
                    <a:lumOff val="15000"/>
                  </a:schemeClr>
                </a:solidFill>
              </a:rPr>
              <a:t>1414 µmol/l </a:t>
            </a:r>
            <a:r>
              <a:rPr lang="en" smtClean="0">
                <a:solidFill>
                  <a:schemeClr val="tx1">
                    <a:lumMod val="85000"/>
                    <a:lumOff val="15000"/>
                  </a:schemeClr>
                </a:solidFill>
              </a:rPr>
              <a:t>( 62-103 umol/l ), </a:t>
            </a:r>
            <a:r>
              <a:rPr lang="en" b="1" smtClean="0">
                <a:solidFill>
                  <a:schemeClr val="tx1">
                    <a:lumMod val="85000"/>
                    <a:lumOff val="15000"/>
                  </a:schemeClr>
                </a:solidFill>
              </a:rPr>
              <a:t>glycemia</a:t>
            </a:r>
            <a:r>
              <a:rPr lang="en" smtClean="0">
                <a:solidFill>
                  <a:schemeClr val="tx1">
                    <a:lumMod val="85000"/>
                    <a:lumOff val="15000"/>
                  </a:schemeClr>
                </a:solidFill>
              </a:rPr>
              <a:t> </a:t>
            </a:r>
            <a:r>
              <a:rPr lang="en" b="1" smtClean="0">
                <a:solidFill>
                  <a:schemeClr val="tx1">
                    <a:lumMod val="85000"/>
                    <a:lumOff val="15000"/>
                  </a:schemeClr>
                </a:solidFill>
              </a:rPr>
              <a:t>6.4 mmol/l </a:t>
            </a:r>
            <a:r>
              <a:rPr lang="en" smtClean="0">
                <a:solidFill>
                  <a:schemeClr val="tx1">
                    <a:lumMod val="85000"/>
                    <a:lumOff val="15000"/>
                  </a:schemeClr>
                </a:solidFill>
              </a:rPr>
              <a:t>( 4.1-6.1 ), </a:t>
            </a:r>
            <a:r>
              <a:rPr lang="en" b="1" smtClean="0">
                <a:solidFill>
                  <a:schemeClr val="tx1">
                    <a:lumMod val="85000"/>
                    <a:lumOff val="15000"/>
                  </a:schemeClr>
                </a:solidFill>
              </a:rPr>
              <a:t>on 132 mmol/l </a:t>
            </a:r>
            <a:r>
              <a:rPr lang="en" smtClean="0">
                <a:solidFill>
                  <a:schemeClr val="tx1">
                    <a:lumMod val="85000"/>
                    <a:lumOff val="15000"/>
                  </a:schemeClr>
                </a:solidFill>
              </a:rPr>
              <a:t>( 139-154 mmol/l ), </a:t>
            </a:r>
            <a:r>
              <a:rPr lang="en" b="1" smtClean="0">
                <a:solidFill>
                  <a:schemeClr val="tx1">
                    <a:lumMod val="85000"/>
                    <a:lumOff val="15000"/>
                  </a:schemeClr>
                </a:solidFill>
              </a:rPr>
              <a:t>K</a:t>
            </a:r>
            <a:r>
              <a:rPr lang="en" smtClean="0">
                <a:solidFill>
                  <a:schemeClr val="tx1">
                    <a:lumMod val="85000"/>
                    <a:lumOff val="15000"/>
                  </a:schemeClr>
                </a:solidFill>
              </a:rPr>
              <a:t> </a:t>
            </a:r>
            <a:r>
              <a:rPr lang="en" b="1" smtClean="0">
                <a:solidFill>
                  <a:schemeClr val="tx1">
                    <a:lumMod val="85000"/>
                    <a:lumOff val="15000"/>
                  </a:schemeClr>
                </a:solidFill>
              </a:rPr>
              <a:t>6.1 mmol/l </a:t>
            </a:r>
            <a:r>
              <a:rPr lang="en" smtClean="0">
                <a:solidFill>
                  <a:schemeClr val="tx1">
                    <a:lumMod val="85000"/>
                    <a:lumOff val="15000"/>
                  </a:schemeClr>
                </a:solidFill>
              </a:rPr>
              <a:t>( 3.5-5.5 mmol/l ), </a:t>
            </a:r>
            <a:r>
              <a:rPr lang="en" b="1" smtClean="0">
                <a:solidFill>
                  <a:schemeClr val="tx1">
                    <a:lumMod val="85000"/>
                    <a:lumOff val="15000"/>
                  </a:schemeClr>
                </a:solidFill>
              </a:rPr>
              <a:t>Ca 1.90 mmol/l</a:t>
            </a:r>
            <a:r>
              <a:rPr lang="en" smtClean="0">
                <a:solidFill>
                  <a:schemeClr val="tx1">
                    <a:lumMod val="85000"/>
                    <a:lumOff val="15000"/>
                  </a:schemeClr>
                </a:solidFill>
              </a:rPr>
              <a:t> ( 2.10-2.55 mmol/l ) , </a:t>
            </a:r>
            <a:r>
              <a:rPr lang="en" b="1" smtClean="0">
                <a:solidFill>
                  <a:schemeClr val="tx1">
                    <a:lumMod val="85000"/>
                    <a:lumOff val="15000"/>
                  </a:schemeClr>
                </a:solidFill>
              </a:rPr>
              <a:t>phosphorus 2.05 m m ol/l </a:t>
            </a:r>
            <a:r>
              <a:rPr lang="en" smtClean="0">
                <a:solidFill>
                  <a:schemeClr val="tx1">
                    <a:lumMod val="85000"/>
                    <a:lumOff val="15000"/>
                  </a:schemeClr>
                </a:solidFill>
              </a:rPr>
              <a:t>( 0.87-1.45 mmol/l ) , </a:t>
            </a:r>
            <a:r>
              <a:rPr lang="en" b="1" smtClean="0">
                <a:solidFill>
                  <a:schemeClr val="tx1">
                    <a:lumMod val="85000"/>
                    <a:lumOff val="15000"/>
                  </a:schemeClr>
                </a:solidFill>
              </a:rPr>
              <a:t>uric acid 490 umol/l </a:t>
            </a:r>
            <a:r>
              <a:rPr lang="en" smtClean="0">
                <a:solidFill>
                  <a:schemeClr val="tx1">
                    <a:lumMod val="85000"/>
                    <a:lumOff val="15000"/>
                  </a:schemeClr>
                </a:solidFill>
              </a:rPr>
              <a:t>(142-450 umol/l), other lab. analysis within the limits of ref. values.</a:t>
            </a:r>
          </a:p>
          <a:p>
            <a:pPr eaLnBrk="1" fontAlgn="auto" hangingPunct="1">
              <a:buFont typeface="Arial"/>
              <a:buChar char="•"/>
              <a:defRPr/>
            </a:pPr>
            <a:r>
              <a:rPr lang="en" smtClean="0">
                <a:solidFill>
                  <a:schemeClr val="tx1">
                    <a:lumMod val="85000"/>
                    <a:lumOff val="15000"/>
                  </a:schemeClr>
                </a:solidFill>
              </a:rPr>
              <a:t>Urine sediment: Er 2-3 , Le 3-4</a:t>
            </a:r>
          </a:p>
          <a:p>
            <a:pPr eaLnBrk="1" fontAlgn="auto" hangingPunct="1">
              <a:buFont typeface="Arial"/>
              <a:buChar char="•"/>
              <a:defRPr/>
            </a:pPr>
            <a:r>
              <a:rPr lang="en" smtClean="0">
                <a:solidFill>
                  <a:schemeClr val="tx1">
                    <a:lumMod val="85000"/>
                    <a:lumOff val="15000"/>
                  </a:schemeClr>
                </a:solidFill>
              </a:rPr>
              <a:t>Gas analyzes of arterial blood: PO </a:t>
            </a:r>
            <a:r>
              <a:rPr lang="en" baseline="-25000" smtClean="0">
                <a:solidFill>
                  <a:schemeClr val="tx1">
                    <a:lumMod val="85000"/>
                    <a:lumOff val="15000"/>
                  </a:schemeClr>
                </a:solidFill>
              </a:rPr>
              <a:t>2 </a:t>
            </a:r>
            <a:r>
              <a:rPr lang="en" smtClean="0">
                <a:solidFill>
                  <a:schemeClr val="tx1">
                    <a:lumMod val="85000"/>
                    <a:lumOff val="15000"/>
                  </a:schemeClr>
                </a:solidFill>
              </a:rPr>
              <a:t>10.3, pCO </a:t>
            </a:r>
            <a:r>
              <a:rPr lang="en" baseline="-25000" smtClean="0">
                <a:solidFill>
                  <a:schemeClr val="tx1">
                    <a:lumMod val="85000"/>
                    <a:lumOff val="15000"/>
                  </a:schemeClr>
                </a:solidFill>
              </a:rPr>
              <a:t>2 </a:t>
            </a:r>
            <a:r>
              <a:rPr lang="en" smtClean="0">
                <a:solidFill>
                  <a:schemeClr val="tx1">
                    <a:lumMod val="85000"/>
                    <a:lumOff val="15000"/>
                  </a:schemeClr>
                </a:solidFill>
              </a:rPr>
              <a:t>3.5, pH 7.23, HCO </a:t>
            </a:r>
            <a:r>
              <a:rPr lang="en" baseline="-25000" smtClean="0">
                <a:solidFill>
                  <a:schemeClr val="tx1">
                    <a:lumMod val="85000"/>
                    <a:lumOff val="15000"/>
                  </a:schemeClr>
                </a:solidFill>
              </a:rPr>
              <a:t>3 </a:t>
            </a:r>
            <a:r>
              <a:rPr lang="en" baseline="30000" smtClean="0">
                <a:solidFill>
                  <a:schemeClr val="tx1">
                    <a:lumMod val="85000"/>
                    <a:lumOff val="15000"/>
                  </a:schemeClr>
                </a:solidFill>
              </a:rPr>
              <a:t>- </a:t>
            </a:r>
            <a:r>
              <a:rPr lang="en" smtClean="0">
                <a:solidFill>
                  <a:schemeClr val="tx1">
                    <a:lumMod val="85000"/>
                    <a:lumOff val="15000"/>
                  </a:schemeClr>
                </a:solidFill>
              </a:rPr>
              <a:t>12.3, BE – 8.9</a:t>
            </a:r>
            <a:endParaRPr lang="sr-Cyrl-RS" smtClean="0">
              <a:solidFill>
                <a:schemeClr val="tx1">
                  <a:lumMod val="85000"/>
                  <a:lumOff val="15000"/>
                </a:schemeClr>
              </a:solidFill>
            </a:endParaRPr>
          </a:p>
          <a:p>
            <a:pPr eaLnBrk="1" fontAlgn="auto" hangingPunct="1">
              <a:buFont typeface="Arial"/>
              <a:buChar char="•"/>
              <a:defRPr/>
            </a:pPr>
            <a:endParaRPr lang="en-US">
              <a:solidFill>
                <a:schemeClr val="tx1">
                  <a:lumMod val="85000"/>
                  <a:lumOff val="15000"/>
                </a:schemeClr>
              </a:solidFill>
            </a:endParaRPr>
          </a:p>
        </p:txBody>
      </p:sp>
      <p:sp>
        <p:nvSpPr>
          <p:cNvPr id="22531" name="Title 1"/>
          <p:cNvSpPr>
            <a:spLocks noGrp="1"/>
          </p:cNvSpPr>
          <p:nvPr>
            <p:ph type="title"/>
          </p:nvPr>
        </p:nvSpPr>
        <p:spPr/>
        <p:txBody>
          <a:bodyPr/>
          <a:lstStyle/>
          <a:p>
            <a:pPr eaLnBrk="1" hangingPunct="1"/>
            <a:r>
              <a:rPr lang="en" altLang="en-US" smtClean="0">
                <a:ln>
                  <a:noFill/>
                </a:ln>
              </a:rPr>
              <a:t>Diagnostics</a:t>
            </a:r>
            <a:endParaRPr lang="en-US" altLang="en-US" smtClean="0">
              <a:ln>
                <a:noFill/>
              </a:ln>
            </a:endParaRPr>
          </a:p>
        </p:txBody>
      </p:sp>
    </p:spTree>
  </p:cSld>
  <p:clrMapOvr>
    <a:masterClrMapping/>
  </p:clrMapOvr>
  <p:transition spd="slow" advTm="86228"/>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endParaRPr lang="en-US" altLang="en-US" smtClean="0">
              <a:ln>
                <a:noFill/>
              </a:ln>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47278249"/>
              </p:ext>
            </p:extLst>
          </p:nvPr>
        </p:nvGraphicFramePr>
        <p:xfrm>
          <a:off x="1295400" y="815975"/>
          <a:ext cx="9601200" cy="5192712"/>
        </p:xfrm>
        <a:graphic>
          <a:graphicData uri="http://schemas.openxmlformats.org/drawingml/2006/table">
            <a:tbl>
              <a:tblPr firstRow="1" bandRow="1">
                <a:tableStyleId>{5C22544A-7EE6-4342-B048-85BDC9FD1C3A}</a:tableStyleId>
              </a:tblPr>
              <a:tblGrid>
                <a:gridCol w="2400300">
                  <a:extLst>
                    <a:ext uri="{9D8B030D-6E8A-4147-A177-3AD203B41FA5}">
                      <a16:colId xmlns:a16="http://schemas.microsoft.com/office/drawing/2014/main" val="3370630985"/>
                    </a:ext>
                  </a:extLst>
                </a:gridCol>
                <a:gridCol w="2400300">
                  <a:extLst>
                    <a:ext uri="{9D8B030D-6E8A-4147-A177-3AD203B41FA5}">
                      <a16:colId xmlns:a16="http://schemas.microsoft.com/office/drawing/2014/main" val="428213932"/>
                    </a:ext>
                  </a:extLst>
                </a:gridCol>
                <a:gridCol w="2595156">
                  <a:extLst>
                    <a:ext uri="{9D8B030D-6E8A-4147-A177-3AD203B41FA5}">
                      <a16:colId xmlns:a16="http://schemas.microsoft.com/office/drawing/2014/main" val="4216716093"/>
                    </a:ext>
                  </a:extLst>
                </a:gridCol>
                <a:gridCol w="2205444">
                  <a:extLst>
                    <a:ext uri="{9D8B030D-6E8A-4147-A177-3AD203B41FA5}">
                      <a16:colId xmlns:a16="http://schemas.microsoft.com/office/drawing/2014/main" val="1823918764"/>
                    </a:ext>
                  </a:extLst>
                </a:gridCol>
              </a:tblGrid>
              <a:tr h="370908">
                <a:tc>
                  <a:txBody>
                    <a:bodyPr/>
                    <a:lstStyle/>
                    <a:p>
                      <a:r>
                        <a:rPr lang="en" sz="1800" smtClean="0"/>
                        <a:t>Biochemical </a:t>
                      </a:r>
                      <a:r>
                        <a:rPr lang="en" sz="1800" baseline="0" smtClean="0"/>
                        <a:t>analyses</a:t>
                      </a:r>
                      <a:endParaRPr lang="en-US" sz="1800"/>
                    </a:p>
                  </a:txBody>
                  <a:tcPr marT="45728" marB="45728"/>
                </a:tc>
                <a:tc>
                  <a:txBody>
                    <a:bodyPr/>
                    <a:lstStyle/>
                    <a:p>
                      <a:endParaRPr lang="en-US" sz="1800"/>
                    </a:p>
                  </a:txBody>
                  <a:tcPr marT="45728" marB="45728"/>
                </a:tc>
                <a:tc>
                  <a:txBody>
                    <a:bodyPr/>
                    <a:lstStyle/>
                    <a:p>
                      <a:r>
                        <a:rPr lang="en" sz="1800" smtClean="0"/>
                        <a:t>reference </a:t>
                      </a:r>
                      <a:r>
                        <a:rPr lang="en" sz="1800" baseline="0" smtClean="0"/>
                        <a:t>values</a:t>
                      </a:r>
                      <a:endParaRPr lang="en-US" sz="1800"/>
                    </a:p>
                  </a:txBody>
                  <a:tcPr marT="45728" marB="45728"/>
                </a:tc>
                <a:tc>
                  <a:txBody>
                    <a:bodyPr/>
                    <a:lstStyle/>
                    <a:p>
                      <a:r>
                        <a:rPr lang="en" sz="1800" baseline="0" smtClean="0"/>
                        <a:t>urine </a:t>
                      </a:r>
                      <a:endParaRPr lang="en-US" sz="1800"/>
                    </a:p>
                  </a:txBody>
                  <a:tcPr marT="45728" marB="45728"/>
                </a:tc>
                <a:extLst>
                  <a:ext uri="{0D108BD9-81ED-4DB2-BD59-A6C34878D82A}">
                    <a16:rowId xmlns:a16="http://schemas.microsoft.com/office/drawing/2014/main" val="2799989533"/>
                  </a:ext>
                </a:extLst>
              </a:tr>
              <a:tr h="370908">
                <a:tc>
                  <a:txBody>
                    <a:bodyPr/>
                    <a:lstStyle/>
                    <a:p>
                      <a:r>
                        <a:rPr lang="en" sz="1800" smtClean="0"/>
                        <a:t>Sodium</a:t>
                      </a:r>
                      <a:endParaRPr lang="en-US" sz="1800"/>
                    </a:p>
                  </a:txBody>
                  <a:tcPr marT="45728" marB="45728"/>
                </a:tc>
                <a:tc>
                  <a:txBody>
                    <a:bodyPr/>
                    <a:lstStyle/>
                    <a:p>
                      <a:r>
                        <a:rPr lang="en" sz="1800" smtClean="0"/>
                        <a:t>133</a:t>
                      </a:r>
                      <a:endParaRPr lang="en-US" sz="1800"/>
                    </a:p>
                  </a:txBody>
                  <a:tcPr marT="45728" marB="45728"/>
                </a:tc>
                <a:tc>
                  <a:txBody>
                    <a:bodyPr/>
                    <a:lstStyle/>
                    <a:p>
                      <a:r>
                        <a:rPr lang="en" sz="1800" smtClean="0"/>
                        <a:t>139-154 mmol/l</a:t>
                      </a:r>
                      <a:endParaRPr lang="en-US" sz="1800"/>
                    </a:p>
                  </a:txBody>
                  <a:tcPr marT="45728" marB="45728"/>
                </a:tc>
                <a:tc rowSpan="13">
                  <a:txBody>
                    <a:bodyPr/>
                    <a:lstStyle/>
                    <a:p>
                      <a:r>
                        <a:rPr lang="en" sz="1800" smtClean="0"/>
                        <a:t>pH 6.0</a:t>
                      </a:r>
                    </a:p>
                    <a:p>
                      <a:r>
                        <a:rPr lang="en" sz="1800" smtClean="0"/>
                        <a:t>Specific density 1.010 </a:t>
                      </a:r>
                      <a:r>
                        <a:rPr lang="en" sz="1800" baseline="0" smtClean="0"/>
                        <a:t>_</a:t>
                      </a:r>
                    </a:p>
                    <a:p>
                      <a:r>
                        <a:rPr lang="en" sz="1800" smtClean="0"/>
                        <a:t>Protein +</a:t>
                      </a:r>
                    </a:p>
                    <a:p>
                      <a:r>
                        <a:rPr lang="en-US" sz="1800" smtClean="0"/>
                        <a:t>G</a:t>
                      </a:r>
                      <a:r>
                        <a:rPr lang="en" sz="1800" smtClean="0"/>
                        <a:t>lucosa</a:t>
                      </a:r>
                      <a:r>
                        <a:rPr lang="en" sz="1800" baseline="0" smtClean="0"/>
                        <a:t> </a:t>
                      </a:r>
                      <a:r>
                        <a:rPr lang="en" sz="1800" smtClean="0"/>
                        <a:t>negative</a:t>
                      </a:r>
                      <a:r>
                        <a:rPr lang="en" sz="1800" baseline="0" smtClean="0"/>
                        <a:t> </a:t>
                      </a:r>
                      <a:endParaRPr lang="en-US" sz="1800" smtClean="0"/>
                    </a:p>
                    <a:p>
                      <a:r>
                        <a:rPr lang="en" sz="1800" smtClean="0"/>
                        <a:t>Acetone negative</a:t>
                      </a:r>
                      <a:endParaRPr lang="en-US" sz="1800" smtClean="0"/>
                    </a:p>
                    <a:p>
                      <a:r>
                        <a:rPr lang="en" sz="1800" smtClean="0"/>
                        <a:t>Hgb </a:t>
                      </a:r>
                      <a:r>
                        <a:rPr lang="en" sz="1800" baseline="0" smtClean="0"/>
                        <a:t>negative</a:t>
                      </a:r>
                      <a:endParaRPr lang="en-US" sz="1800" smtClean="0"/>
                    </a:p>
                    <a:p>
                      <a:r>
                        <a:rPr lang="en" sz="1800" smtClean="0"/>
                        <a:t>Bilirubin negative</a:t>
                      </a:r>
                      <a:endParaRPr lang="en-US" sz="1800" smtClean="0"/>
                    </a:p>
                    <a:p>
                      <a:r>
                        <a:rPr lang="en" sz="1800" smtClean="0"/>
                        <a:t>Hyal </a:t>
                      </a:r>
                      <a:r>
                        <a:rPr lang="en" sz="1800" baseline="0" smtClean="0"/>
                        <a:t>cylinders</a:t>
                      </a:r>
                    </a:p>
                    <a:p>
                      <a:r>
                        <a:rPr lang="en" sz="1800" baseline="0" smtClean="0"/>
                        <a:t>Rbc 2-3</a:t>
                      </a:r>
                    </a:p>
                    <a:p>
                      <a:r>
                        <a:rPr lang="en" sz="1800" baseline="0" smtClean="0"/>
                        <a:t>Le 4-5</a:t>
                      </a:r>
                      <a:endParaRPr lang="sr-Cyrl-RS" sz="1800" baseline="0" smtClean="0"/>
                    </a:p>
                    <a:p>
                      <a:endParaRPr lang="sr-Cyrl-RS" sz="1800" baseline="0" smtClean="0"/>
                    </a:p>
                    <a:p>
                      <a:r>
                        <a:rPr lang="en" sz="1800" baseline="0" smtClean="0"/>
                        <a:t>A urine culture was taken.</a:t>
                      </a:r>
                      <a:endParaRPr lang="en-US" sz="1800"/>
                    </a:p>
                  </a:txBody>
                  <a:tcPr marT="45728" marB="45728"/>
                </a:tc>
                <a:extLst>
                  <a:ext uri="{0D108BD9-81ED-4DB2-BD59-A6C34878D82A}">
                    <a16:rowId xmlns:a16="http://schemas.microsoft.com/office/drawing/2014/main" val="4268947107"/>
                  </a:ext>
                </a:extLst>
              </a:tr>
              <a:tr h="370908">
                <a:tc>
                  <a:txBody>
                    <a:bodyPr/>
                    <a:lstStyle/>
                    <a:p>
                      <a:r>
                        <a:rPr lang="en" sz="1800" smtClean="0"/>
                        <a:t>Potassium</a:t>
                      </a:r>
                    </a:p>
                  </a:txBody>
                  <a:tcPr marT="45728" marB="45728"/>
                </a:tc>
                <a:tc>
                  <a:txBody>
                    <a:bodyPr/>
                    <a:lstStyle/>
                    <a:p>
                      <a:r>
                        <a:rPr lang="en" sz="1800" smtClean="0"/>
                        <a:t>6.1</a:t>
                      </a:r>
                      <a:endParaRPr lang="en-US" sz="1800"/>
                    </a:p>
                  </a:txBody>
                  <a:tcPr marT="45728" marB="45728"/>
                </a:tc>
                <a:tc>
                  <a:txBody>
                    <a:bodyPr/>
                    <a:lstStyle/>
                    <a:p>
                      <a:r>
                        <a:rPr lang="en" sz="1800" smtClean="0"/>
                        <a:t>3.5-5.5 mmol/l</a:t>
                      </a:r>
                      <a:endParaRPr lang="en-US" sz="1800"/>
                    </a:p>
                  </a:txBody>
                  <a:tcPr marT="45728" marB="45728"/>
                </a:tc>
                <a:tc vMerge="1">
                  <a:txBody>
                    <a:bodyPr/>
                    <a:lstStyle/>
                    <a:p>
                      <a:endParaRPr lang="en-US"/>
                    </a:p>
                  </a:txBody>
                  <a:tcPr/>
                </a:tc>
                <a:extLst>
                  <a:ext uri="{0D108BD9-81ED-4DB2-BD59-A6C34878D82A}">
                    <a16:rowId xmlns:a16="http://schemas.microsoft.com/office/drawing/2014/main" val="4226475056"/>
                  </a:ext>
                </a:extLst>
              </a:tr>
              <a:tr h="370908">
                <a:tc>
                  <a:txBody>
                    <a:bodyPr/>
                    <a:lstStyle/>
                    <a:p>
                      <a:r>
                        <a:rPr lang="en" sz="1800" smtClean="0"/>
                        <a:t>Urea</a:t>
                      </a:r>
                      <a:endParaRPr lang="en-US" sz="1800"/>
                    </a:p>
                  </a:txBody>
                  <a:tcPr marT="45728" marB="45728"/>
                </a:tc>
                <a:tc>
                  <a:txBody>
                    <a:bodyPr/>
                    <a:lstStyle/>
                    <a:p>
                      <a:r>
                        <a:rPr lang="en" sz="1800" smtClean="0"/>
                        <a:t>23.6</a:t>
                      </a:r>
                      <a:endParaRPr lang="en-US" sz="1800"/>
                    </a:p>
                  </a:txBody>
                  <a:tcPr marT="45728" marB="45728"/>
                </a:tc>
                <a:tc>
                  <a:txBody>
                    <a:bodyPr/>
                    <a:lstStyle/>
                    <a:p>
                      <a:r>
                        <a:rPr lang="en" sz="1800" smtClean="0"/>
                        <a:t>2.8-8.3 mmol/l</a:t>
                      </a:r>
                      <a:endParaRPr lang="en-US" sz="1800"/>
                    </a:p>
                  </a:txBody>
                  <a:tcPr marT="45728" marB="45728"/>
                </a:tc>
                <a:tc vMerge="1">
                  <a:txBody>
                    <a:bodyPr/>
                    <a:lstStyle/>
                    <a:p>
                      <a:endParaRPr lang="en-US"/>
                    </a:p>
                  </a:txBody>
                  <a:tcPr/>
                </a:tc>
                <a:extLst>
                  <a:ext uri="{0D108BD9-81ED-4DB2-BD59-A6C34878D82A}">
                    <a16:rowId xmlns:a16="http://schemas.microsoft.com/office/drawing/2014/main" val="2777152587"/>
                  </a:ext>
                </a:extLst>
              </a:tr>
              <a:tr h="370908">
                <a:tc>
                  <a:txBody>
                    <a:bodyPr/>
                    <a:lstStyle/>
                    <a:p>
                      <a:r>
                        <a:rPr lang="en" sz="1800" smtClean="0"/>
                        <a:t>Creatinine</a:t>
                      </a:r>
                      <a:endParaRPr lang="en-US" sz="1800"/>
                    </a:p>
                  </a:txBody>
                  <a:tcPr marT="45728" marB="45728"/>
                </a:tc>
                <a:tc>
                  <a:txBody>
                    <a:bodyPr/>
                    <a:lstStyle/>
                    <a:p>
                      <a:r>
                        <a:rPr lang="en" sz="1800" smtClean="0"/>
                        <a:t>1414</a:t>
                      </a:r>
                      <a:endParaRPr lang="en-US" sz="1800"/>
                    </a:p>
                  </a:txBody>
                  <a:tcPr marT="45728" marB="45728"/>
                </a:tc>
                <a:tc>
                  <a:txBody>
                    <a:bodyPr/>
                    <a:lstStyle/>
                    <a:p>
                      <a:r>
                        <a:rPr lang="en" sz="1800" smtClean="0"/>
                        <a:t>62-103 µmol/l</a:t>
                      </a:r>
                      <a:endParaRPr lang="en-US" sz="1800"/>
                    </a:p>
                  </a:txBody>
                  <a:tcPr marT="45728" marB="45728"/>
                </a:tc>
                <a:tc vMerge="1">
                  <a:txBody>
                    <a:bodyPr/>
                    <a:lstStyle/>
                    <a:p>
                      <a:endParaRPr lang="en-US"/>
                    </a:p>
                  </a:txBody>
                  <a:tcPr/>
                </a:tc>
                <a:extLst>
                  <a:ext uri="{0D108BD9-81ED-4DB2-BD59-A6C34878D82A}">
                    <a16:rowId xmlns:a16="http://schemas.microsoft.com/office/drawing/2014/main" val="2461331409"/>
                  </a:ext>
                </a:extLst>
              </a:tr>
              <a:tr h="370908">
                <a:tc>
                  <a:txBody>
                    <a:bodyPr/>
                    <a:lstStyle/>
                    <a:p>
                      <a:r>
                        <a:rPr lang="en" sz="1800" smtClean="0"/>
                        <a:t>Glycemia</a:t>
                      </a:r>
                      <a:endParaRPr lang="en-US" sz="1800"/>
                    </a:p>
                  </a:txBody>
                  <a:tcPr marT="45728" marB="45728"/>
                </a:tc>
                <a:tc>
                  <a:txBody>
                    <a:bodyPr/>
                    <a:lstStyle/>
                    <a:p>
                      <a:r>
                        <a:rPr lang="en" sz="1800" smtClean="0"/>
                        <a:t>6.1</a:t>
                      </a:r>
                      <a:endParaRPr lang="en-US" sz="1800"/>
                    </a:p>
                  </a:txBody>
                  <a:tcPr marT="45728" marB="45728"/>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 sz="1800" smtClean="0"/>
                        <a:t>4.1-6.1 mmol/l</a:t>
                      </a:r>
                    </a:p>
                  </a:txBody>
                  <a:tcPr marT="45728" marB="45728"/>
                </a:tc>
                <a:tc vMerge="1">
                  <a:txBody>
                    <a:bodyPr/>
                    <a:lstStyle/>
                    <a:p>
                      <a:endParaRPr lang="en-US"/>
                    </a:p>
                  </a:txBody>
                  <a:tcPr/>
                </a:tc>
                <a:extLst>
                  <a:ext uri="{0D108BD9-81ED-4DB2-BD59-A6C34878D82A}">
                    <a16:rowId xmlns:a16="http://schemas.microsoft.com/office/drawing/2014/main" val="2857538861"/>
                  </a:ext>
                </a:extLst>
              </a:tr>
              <a:tr h="370908">
                <a:tc>
                  <a:txBody>
                    <a:bodyPr/>
                    <a:lstStyle/>
                    <a:p>
                      <a:r>
                        <a:rPr lang="en" sz="1800" smtClean="0"/>
                        <a:t>Calcium</a:t>
                      </a:r>
                      <a:endParaRPr lang="en-US" sz="1800"/>
                    </a:p>
                  </a:txBody>
                  <a:tcPr marT="45728" marB="45728"/>
                </a:tc>
                <a:tc>
                  <a:txBody>
                    <a:bodyPr/>
                    <a:lstStyle/>
                    <a:p>
                      <a:r>
                        <a:rPr lang="en" sz="1800" smtClean="0"/>
                        <a:t>1.90</a:t>
                      </a:r>
                      <a:endParaRPr lang="en-US" sz="1800"/>
                    </a:p>
                  </a:txBody>
                  <a:tcPr marT="45728" marB="45728"/>
                </a:tc>
                <a:tc>
                  <a:txBody>
                    <a:bodyPr/>
                    <a:lstStyle/>
                    <a:p>
                      <a:r>
                        <a:rPr lang="en" sz="1800" smtClean="0"/>
                        <a:t>2.10-2.55 mmol/l</a:t>
                      </a:r>
                      <a:endParaRPr lang="en-US" sz="1800"/>
                    </a:p>
                  </a:txBody>
                  <a:tcPr marT="45728" marB="45728"/>
                </a:tc>
                <a:tc vMerge="1">
                  <a:txBody>
                    <a:bodyPr/>
                    <a:lstStyle/>
                    <a:p>
                      <a:endParaRPr lang="en-US"/>
                    </a:p>
                  </a:txBody>
                  <a:tcPr/>
                </a:tc>
                <a:extLst>
                  <a:ext uri="{0D108BD9-81ED-4DB2-BD59-A6C34878D82A}">
                    <a16:rowId xmlns:a16="http://schemas.microsoft.com/office/drawing/2014/main" val="1120743900"/>
                  </a:ext>
                </a:extLst>
              </a:tr>
              <a:tr h="370908">
                <a:tc>
                  <a:txBody>
                    <a:bodyPr/>
                    <a:lstStyle/>
                    <a:p>
                      <a:r>
                        <a:rPr lang="en" sz="1800" smtClean="0"/>
                        <a:t>Phosphorus</a:t>
                      </a:r>
                      <a:endParaRPr lang="en-US" sz="1800"/>
                    </a:p>
                  </a:txBody>
                  <a:tcPr marT="45728" marB="45728"/>
                </a:tc>
                <a:tc>
                  <a:txBody>
                    <a:bodyPr/>
                    <a:lstStyle/>
                    <a:p>
                      <a:r>
                        <a:rPr lang="en" sz="1800" smtClean="0"/>
                        <a:t>2.05</a:t>
                      </a:r>
                      <a:r>
                        <a:rPr lang="en" sz="1800" baseline="0" smtClean="0"/>
                        <a:t> </a:t>
                      </a:r>
                      <a:endParaRPr lang="en-US" sz="1800"/>
                    </a:p>
                  </a:txBody>
                  <a:tcPr marT="45728" marB="45728"/>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 sz="1800" smtClean="0"/>
                        <a:t>0.87-1.45 mmol/l</a:t>
                      </a:r>
                    </a:p>
                  </a:txBody>
                  <a:tcPr marT="45728" marB="45728"/>
                </a:tc>
                <a:tc vMerge="1">
                  <a:txBody>
                    <a:bodyPr/>
                    <a:lstStyle/>
                    <a:p>
                      <a:endParaRPr lang="en-US"/>
                    </a:p>
                  </a:txBody>
                  <a:tcPr/>
                </a:tc>
                <a:extLst>
                  <a:ext uri="{0D108BD9-81ED-4DB2-BD59-A6C34878D82A}">
                    <a16:rowId xmlns:a16="http://schemas.microsoft.com/office/drawing/2014/main" val="1816623556"/>
                  </a:ext>
                </a:extLst>
              </a:tr>
              <a:tr h="370908">
                <a:tc>
                  <a:txBody>
                    <a:bodyPr/>
                    <a:lstStyle/>
                    <a:p>
                      <a:r>
                        <a:rPr lang="en" sz="1800" smtClean="0"/>
                        <a:t>Parathormone</a:t>
                      </a:r>
                      <a:endParaRPr lang="en-US" sz="1800"/>
                    </a:p>
                  </a:txBody>
                  <a:tcPr marT="45728" marB="45728"/>
                </a:tc>
                <a:tc>
                  <a:txBody>
                    <a:bodyPr/>
                    <a:lstStyle/>
                    <a:p>
                      <a:r>
                        <a:rPr lang="en" sz="1800" smtClean="0"/>
                        <a:t>895</a:t>
                      </a:r>
                      <a:endParaRPr lang="en-US" sz="1800"/>
                    </a:p>
                  </a:txBody>
                  <a:tcPr marT="45728" marB="45728"/>
                </a:tc>
                <a:tc>
                  <a:txBody>
                    <a:bodyPr/>
                    <a:lstStyle/>
                    <a:p>
                      <a:r>
                        <a:rPr lang="en" sz="1800" smtClean="0"/>
                        <a:t>10-65 pg/ml</a:t>
                      </a:r>
                      <a:endParaRPr lang="en-US" sz="1800"/>
                    </a:p>
                  </a:txBody>
                  <a:tcPr marT="45728" marB="45728"/>
                </a:tc>
                <a:tc vMerge="1">
                  <a:txBody>
                    <a:bodyPr/>
                    <a:lstStyle/>
                    <a:p>
                      <a:endParaRPr lang="en-US"/>
                    </a:p>
                  </a:txBody>
                  <a:tcPr/>
                </a:tc>
                <a:extLst>
                  <a:ext uri="{0D108BD9-81ED-4DB2-BD59-A6C34878D82A}">
                    <a16:rowId xmlns:a16="http://schemas.microsoft.com/office/drawing/2014/main" val="658284308"/>
                  </a:ext>
                </a:extLst>
              </a:tr>
              <a:tr h="370908">
                <a:tc>
                  <a:txBody>
                    <a:bodyPr/>
                    <a:lstStyle/>
                    <a:p>
                      <a:r>
                        <a:rPr lang="en" sz="1800" smtClean="0"/>
                        <a:t>Hgb</a:t>
                      </a:r>
                      <a:endParaRPr lang="en-US" sz="1800"/>
                    </a:p>
                  </a:txBody>
                  <a:tcPr marT="45728" marB="45728"/>
                </a:tc>
                <a:tc>
                  <a:txBody>
                    <a:bodyPr/>
                    <a:lstStyle/>
                    <a:p>
                      <a:r>
                        <a:rPr lang="en" sz="1800" smtClean="0"/>
                        <a:t>98</a:t>
                      </a:r>
                      <a:r>
                        <a:rPr lang="en" sz="1800" baseline="0" smtClean="0"/>
                        <a:t> </a:t>
                      </a:r>
                      <a:endParaRPr lang="en-US" sz="1800"/>
                    </a:p>
                  </a:txBody>
                  <a:tcPr marT="45728" marB="45728"/>
                </a:tc>
                <a:tc>
                  <a:txBody>
                    <a:bodyPr/>
                    <a:lstStyle/>
                    <a:p>
                      <a:r>
                        <a:rPr lang="en" sz="1800" smtClean="0"/>
                        <a:t>120-170 g/l</a:t>
                      </a:r>
                      <a:endParaRPr lang="en-US" sz="1800"/>
                    </a:p>
                  </a:txBody>
                  <a:tcPr marT="45728" marB="45728"/>
                </a:tc>
                <a:tc vMerge="1">
                  <a:txBody>
                    <a:bodyPr/>
                    <a:lstStyle/>
                    <a:p>
                      <a:endParaRPr lang="en-US"/>
                    </a:p>
                  </a:txBody>
                  <a:tcPr/>
                </a:tc>
                <a:extLst>
                  <a:ext uri="{0D108BD9-81ED-4DB2-BD59-A6C34878D82A}">
                    <a16:rowId xmlns:a16="http://schemas.microsoft.com/office/drawing/2014/main" val="2350698366"/>
                  </a:ext>
                </a:extLst>
              </a:tr>
              <a:tr h="370908">
                <a:tc>
                  <a:txBody>
                    <a:bodyPr/>
                    <a:lstStyle/>
                    <a:p>
                      <a:r>
                        <a:rPr lang="en" sz="1800" smtClean="0"/>
                        <a:t>HCT</a:t>
                      </a:r>
                      <a:endParaRPr lang="en-US" sz="1800"/>
                    </a:p>
                  </a:txBody>
                  <a:tcPr marT="45728" marB="45728"/>
                </a:tc>
                <a:tc>
                  <a:txBody>
                    <a:bodyPr/>
                    <a:lstStyle/>
                    <a:p>
                      <a:r>
                        <a:rPr lang="en" sz="1800" smtClean="0"/>
                        <a:t>0.27</a:t>
                      </a:r>
                      <a:endParaRPr lang="en-US" sz="1800"/>
                    </a:p>
                  </a:txBody>
                  <a:tcPr marT="45728" marB="45728"/>
                </a:tc>
                <a:tc>
                  <a:txBody>
                    <a:bodyPr/>
                    <a:lstStyle/>
                    <a:p>
                      <a:r>
                        <a:rPr lang="en" sz="1800" smtClean="0"/>
                        <a:t>041-0.50</a:t>
                      </a:r>
                      <a:endParaRPr lang="en-US" sz="1800"/>
                    </a:p>
                  </a:txBody>
                  <a:tcPr marT="45728" marB="45728"/>
                </a:tc>
                <a:tc vMerge="1">
                  <a:txBody>
                    <a:bodyPr/>
                    <a:lstStyle/>
                    <a:p>
                      <a:endParaRPr lang="en-US"/>
                    </a:p>
                  </a:txBody>
                  <a:tcPr/>
                </a:tc>
                <a:extLst>
                  <a:ext uri="{0D108BD9-81ED-4DB2-BD59-A6C34878D82A}">
                    <a16:rowId xmlns:a16="http://schemas.microsoft.com/office/drawing/2014/main" val="407490393"/>
                  </a:ext>
                </a:extLst>
              </a:tr>
              <a:tr h="370908">
                <a:tc>
                  <a:txBody>
                    <a:bodyPr/>
                    <a:lstStyle/>
                    <a:p>
                      <a:r>
                        <a:rPr lang="en" sz="1800" smtClean="0"/>
                        <a:t>MCV</a:t>
                      </a:r>
                      <a:endParaRPr lang="en-US" sz="1800"/>
                    </a:p>
                  </a:txBody>
                  <a:tcPr marT="45728" marB="45728"/>
                </a:tc>
                <a:tc>
                  <a:txBody>
                    <a:bodyPr/>
                    <a:lstStyle/>
                    <a:p>
                      <a:r>
                        <a:rPr lang="en" sz="1800" smtClean="0"/>
                        <a:t>88</a:t>
                      </a:r>
                      <a:endParaRPr lang="en-US" sz="1800"/>
                    </a:p>
                  </a:txBody>
                  <a:tcPr marT="45728" marB="45728"/>
                </a:tc>
                <a:tc>
                  <a:txBody>
                    <a:bodyPr/>
                    <a:lstStyle/>
                    <a:p>
                      <a:r>
                        <a:rPr lang="en" sz="1800" smtClean="0"/>
                        <a:t>89-85 FL</a:t>
                      </a:r>
                      <a:endParaRPr lang="en-US" sz="1800"/>
                    </a:p>
                  </a:txBody>
                  <a:tcPr marT="45728" marB="45728"/>
                </a:tc>
                <a:tc vMerge="1">
                  <a:txBody>
                    <a:bodyPr/>
                    <a:lstStyle/>
                    <a:p>
                      <a:endParaRPr lang="en-US"/>
                    </a:p>
                  </a:txBody>
                  <a:tcPr/>
                </a:tc>
                <a:extLst>
                  <a:ext uri="{0D108BD9-81ED-4DB2-BD59-A6C34878D82A}">
                    <a16:rowId xmlns:a16="http://schemas.microsoft.com/office/drawing/2014/main" val="3111141441"/>
                  </a:ext>
                </a:extLst>
              </a:tr>
              <a:tr h="370908">
                <a:tc>
                  <a:txBody>
                    <a:bodyPr/>
                    <a:lstStyle/>
                    <a:p>
                      <a:r>
                        <a:rPr lang="en" sz="1800" smtClean="0"/>
                        <a:t>Platelets</a:t>
                      </a:r>
                      <a:endParaRPr lang="en-US" sz="1800"/>
                    </a:p>
                  </a:txBody>
                  <a:tcPr marT="45728" marB="45728"/>
                </a:tc>
                <a:tc>
                  <a:txBody>
                    <a:bodyPr/>
                    <a:lstStyle/>
                    <a:p>
                      <a:r>
                        <a:rPr lang="en" sz="1800" smtClean="0"/>
                        <a:t>230</a:t>
                      </a:r>
                      <a:r>
                        <a:rPr lang="en" sz="1800" baseline="0" smtClean="0"/>
                        <a:t> </a:t>
                      </a:r>
                      <a:endParaRPr lang="en-US" sz="1800"/>
                    </a:p>
                  </a:txBody>
                  <a:tcPr marT="45728" marB="45728"/>
                </a:tc>
                <a:tc>
                  <a:txBody>
                    <a:bodyPr/>
                    <a:lstStyle/>
                    <a:p>
                      <a:r>
                        <a:rPr lang="en" sz="1800" smtClean="0"/>
                        <a:t>140 – 450 x 10 </a:t>
                      </a:r>
                      <a:r>
                        <a:rPr lang="en" sz="1800" baseline="30000" smtClean="0"/>
                        <a:t>9 </a:t>
                      </a:r>
                      <a:r>
                        <a:rPr lang="en" sz="1800" smtClean="0"/>
                        <a:t>/l</a:t>
                      </a:r>
                      <a:endParaRPr lang="en-US" sz="1800"/>
                    </a:p>
                  </a:txBody>
                  <a:tcPr marT="45728" marB="45728"/>
                </a:tc>
                <a:tc vMerge="1">
                  <a:txBody>
                    <a:bodyPr/>
                    <a:lstStyle/>
                    <a:p>
                      <a:endParaRPr lang="en-US"/>
                    </a:p>
                  </a:txBody>
                  <a:tcPr/>
                </a:tc>
                <a:extLst>
                  <a:ext uri="{0D108BD9-81ED-4DB2-BD59-A6C34878D82A}">
                    <a16:rowId xmlns:a16="http://schemas.microsoft.com/office/drawing/2014/main" val="2176954851"/>
                  </a:ext>
                </a:extLst>
              </a:tr>
              <a:tr h="370908">
                <a:tc>
                  <a:txBody>
                    <a:bodyPr/>
                    <a:lstStyle/>
                    <a:p>
                      <a:r>
                        <a:rPr lang="en" sz="1800" smtClean="0"/>
                        <a:t>Uric </a:t>
                      </a:r>
                      <a:r>
                        <a:rPr lang="en" sz="1800" baseline="0" smtClean="0"/>
                        <a:t>acid</a:t>
                      </a:r>
                      <a:endParaRPr lang="en-US" sz="1800"/>
                    </a:p>
                  </a:txBody>
                  <a:tcPr marT="45728" marB="45728"/>
                </a:tc>
                <a:tc>
                  <a:txBody>
                    <a:bodyPr/>
                    <a:lstStyle/>
                    <a:p>
                      <a:r>
                        <a:rPr lang="en" sz="1800" b="0" smtClean="0"/>
                        <a:t>490</a:t>
                      </a:r>
                      <a:endParaRPr lang="en-US" sz="1800" b="0"/>
                    </a:p>
                  </a:txBody>
                  <a:tcPr marT="45728" marB="45728"/>
                </a:tc>
                <a:tc>
                  <a:txBody>
                    <a:bodyPr/>
                    <a:lstStyle/>
                    <a:p>
                      <a:r>
                        <a:rPr lang="en" sz="1800" smtClean="0"/>
                        <a:t>142-450 </a:t>
                      </a:r>
                      <a:r>
                        <a:rPr lang="en" sz="1800" b="0" smtClean="0"/>
                        <a:t>umol/l</a:t>
                      </a:r>
                      <a:endParaRPr lang="en-US" sz="1800" b="0"/>
                    </a:p>
                  </a:txBody>
                  <a:tcPr marT="45728" marB="45728"/>
                </a:tc>
                <a:tc vMerge="1">
                  <a:txBody>
                    <a:bodyPr/>
                    <a:lstStyle/>
                    <a:p>
                      <a:endParaRPr lang="en-US"/>
                    </a:p>
                  </a:txBody>
                  <a:tcPr/>
                </a:tc>
                <a:extLst>
                  <a:ext uri="{0D108BD9-81ED-4DB2-BD59-A6C34878D82A}">
                    <a16:rowId xmlns:a16="http://schemas.microsoft.com/office/drawing/2014/main" val="3665455215"/>
                  </a:ext>
                </a:extLst>
              </a:tr>
            </a:tbl>
          </a:graphicData>
        </a:graphic>
      </p:graphicFrame>
    </p:spTree>
  </p:cSld>
  <p:clrMapOvr>
    <a:masterClrMapping/>
  </p:clrMapOvr>
  <p:transition spd="slow" advTm="39864"/>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3086</TotalTime>
  <Words>3110</Words>
  <Application>Microsoft Office PowerPoint</Application>
  <PresentationFormat>Widescreen</PresentationFormat>
  <Paragraphs>215</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Garamond</vt:lpstr>
      <vt:lpstr>Symbol</vt:lpstr>
      <vt:lpstr>Organic</vt:lpstr>
      <vt:lpstr>Chronic renal failure  - case report</vt:lpstr>
      <vt:lpstr>Anamnesis</vt:lpstr>
      <vt:lpstr>Anamnesis</vt:lpstr>
      <vt:lpstr>Anamnesis</vt:lpstr>
      <vt:lpstr>Anamnesis</vt:lpstr>
      <vt:lpstr>Physical findings</vt:lpstr>
      <vt:lpstr>Physical findings</vt:lpstr>
      <vt:lpstr>Diagnostics</vt:lpstr>
      <vt:lpstr>PowerPoint Presentation</vt:lpstr>
      <vt:lpstr>Diagnostics</vt:lpstr>
      <vt:lpstr>Diagnostics</vt:lpstr>
      <vt:lpstr>Diagnostics</vt:lpstr>
      <vt:lpstr>Diagnostics</vt:lpstr>
      <vt:lpstr>Diagnostics</vt:lpstr>
      <vt:lpstr>Discussion</vt:lpstr>
      <vt:lpstr>Discussion</vt:lpstr>
      <vt:lpstr>Therapy</vt:lpstr>
      <vt:lpstr>Diagnoses</vt:lpstr>
      <vt:lpstr>Therapy</vt:lpstr>
      <vt:lpstr>Methods for replacement of renal function</vt:lpstr>
      <vt:lpstr>Hemodialysis</vt:lpstr>
      <vt:lpstr>Hemodialysis</vt:lpstr>
      <vt:lpstr>Hemodialysis</vt:lpstr>
      <vt:lpstr>Hemodialysis </vt:lpstr>
      <vt:lpstr>Hemodialysis</vt:lpstr>
      <vt:lpstr>Peritoneal dialysis</vt:lpstr>
      <vt:lpstr>Peritoneal dialysis</vt:lpstr>
      <vt:lpstr>Peritoneal dialysis</vt:lpstr>
      <vt:lpstr>Peritoneal dialysis</vt:lpstr>
      <vt:lpstr>Kidney transplant</vt:lpstr>
      <vt:lpstr>Kidney transplant</vt:lpstr>
      <vt:lpstr>Kidney transplant</vt:lpstr>
      <vt:lpstr>Kidney transplant</vt:lpstr>
      <vt:lpstr>Dental procedures in hemodialysis patients</vt:lpstr>
      <vt:lpstr>Dental procedures in hemodialysis patients</vt:lpstr>
      <vt:lpstr>Dental procedures in hemodialysis patients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Дијагностика бубрежних болести  - приказ случаја</dc:title>
  <dc:creator>Tomislav NIkolic</dc:creator>
  <cp:lastModifiedBy>Tomislav NIkolic</cp:lastModifiedBy>
  <cp:revision>125</cp:revision>
  <dcterms:created xsi:type="dcterms:W3CDTF">2020-08-22T21:18:31Z</dcterms:created>
  <dcterms:modified xsi:type="dcterms:W3CDTF">2024-02-10T22:09:39Z</dcterms:modified>
</cp:coreProperties>
</file>